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Lst>
  <p:notesMasterIdLst>
    <p:notesMasterId r:id="rId7"/>
  </p:notesMasterIdLst>
  <p:sldIdLst>
    <p:sldId id="259" r:id="rId8"/>
    <p:sldId id="262" r:id="rId9"/>
    <p:sldId id="265" r:id="rId10"/>
    <p:sldId id="268" r:id="rId11"/>
    <p:sldId id="271" r:id="rId12"/>
    <p:sldId id="274" r:id="rId13"/>
    <p:sldId id="277" r:id="rId14"/>
    <p:sldId id="280" r:id="rId15"/>
    <p:sldId id="283" r:id="rId16"/>
    <p:sldId id="286" r:id="rId17"/>
    <p:sldId id="289" r:id="rId18"/>
    <p:sldId id="292" r:id="rId19"/>
    <p:sldId id="295" r:id="rId20"/>
    <p:sldId id="298" r:id="rId21"/>
    <p:sldId id="301" r:id="rId22"/>
    <p:sldId id="304" r:id="rId23"/>
    <p:sldId id="307" r:id="rId24"/>
    <p:sldId id="310" r:id="rId25"/>
    <p:sldId id="313" r:id="rId26"/>
    <p:sldId id="316" r:id="rId27"/>
    <p:sldId id="319" r:id="rId28"/>
    <p:sldId id="322" r:id="rId29"/>
    <p:sldId id="325" r:id="rId30"/>
    <p:sldId id="328" r:id="rId31"/>
    <p:sldId id="331" r:id="rId32"/>
    <p:sldId id="334" r:id="rId33"/>
    <p:sldId id="337" r:id="rId34"/>
    <p:sldId id="340" r:id="rId35"/>
    <p:sldId id="343" r:id="rId36"/>
    <p:sldId id="346" r:id="rId37"/>
    <p:sldId id="349" r:id="rId38"/>
    <p:sldId id="352" r:id="rId39"/>
    <p:sldId id="355" r:id="rId40"/>
    <p:sldId id="358" r:id="rId41"/>
    <p:sldId id="361" r:id="rId42"/>
    <p:sldId id="364" r:id="rId43"/>
    <p:sldId id="367" r:id="rId44"/>
    <p:sldId id="370" r:id="rId45"/>
    <p:sldId id="373" r:id="rId46"/>
    <p:sldId id="376" r:id="rId47"/>
    <p:sldId id="379" r:id="rId48"/>
    <p:sldId id="382" r:id="rId49"/>
    <p:sldId id="385" r:id="rId50"/>
    <p:sldId id="388" r:id="rId51"/>
    <p:sldId id="391" r:id="rId52"/>
    <p:sldId id="394" r:id="rId53"/>
    <p:sldId id="397" r:id="rId54"/>
    <p:sldId id="400" r:id="rId55"/>
    <p:sldId id="403" r:id="rId56"/>
    <p:sldId id="406" r:id="rId57"/>
    <p:sldId id="409" r:id="rId58"/>
    <p:sldId id="412" r:id="rId59"/>
    <p:sldId id="415" r:id="rId60"/>
    <p:sldId id="418" r:id="rId61"/>
    <p:sldId id="421" r:id="rId62"/>
    <p:sldId id="424" r:id="rId63"/>
    <p:sldId id="427" r:id="rId64"/>
    <p:sldId id="430" r:id="rId65"/>
    <p:sldId id="433" r:id="rId66"/>
    <p:sldId id="436" r:id="rId67"/>
    <p:sldId id="439" r:id="rId68"/>
    <p:sldId id="442" r:id="rId69"/>
    <p:sldId id="445" r:id="rId70"/>
    <p:sldId id="448" r:id="rId71"/>
    <p:sldId id="451" r:id="rId72"/>
    <p:sldId id="454" r:id="rId73"/>
    <p:sldId id="457" r:id="rId74"/>
    <p:sldId id="460" r:id="rId75"/>
    <p:sldId id="463" r:id="rId76"/>
    <p:sldId id="466" r:id="rId77"/>
    <p:sldId id="469" r:id="rId78"/>
    <p:sldId id="472" r:id="rId79"/>
    <p:sldId id="475" r:id="rId80"/>
    <p:sldId id="478" r:id="rId81"/>
    <p:sldId id="481" r:id="rId82"/>
    <p:sldId id="484" r:id="rId83"/>
    <p:sldId id="487" r:id="rId84"/>
    <p:sldId id="490" r:id="rId85"/>
    <p:sldId id="493" r:id="rId86"/>
    <p:sldId id="496" r:id="rId87"/>
    <p:sldId id="499" r:id="rId88"/>
    <p:sldId id="502" r:id="rId89"/>
    <p:sldId id="505" r:id="rId90"/>
    <p:sldId id="508" r:id="rId91"/>
    <p:sldId id="511" r:id="rId92"/>
    <p:sldId id="514" r:id="rId93"/>
    <p:sldId id="517" r:id="rId94"/>
    <p:sldId id="520" r:id="rId95"/>
    <p:sldId id="523" r:id="rId96"/>
    <p:sldId id="526" r:id="rId97"/>
    <p:sldId id="529" r:id="rId98"/>
    <p:sldId id="532" r:id="rId99"/>
    <p:sldId id="535" r:id="rId100"/>
    <p:sldId id="538" r:id="rId101"/>
    <p:sldId id="541" r:id="rId102"/>
    <p:sldId id="544" r:id="rId103"/>
    <p:sldId id="547" r:id="rId104"/>
    <p:sldId id="550" r:id="rId105"/>
    <p:sldId id="553" r:id="rId106"/>
    <p:sldId id="556" r:id="rId107"/>
    <p:sldId id="559" r:id="rId108"/>
    <p:sldId id="562" r:id="rId109"/>
    <p:sldId id="565" r:id="rId110"/>
    <p:sldId id="568" r:id="rId111"/>
    <p:sldId id="571" r:id="rId112"/>
    <p:sldId id="574" r:id="rId113"/>
    <p:sldId id="577" r:id="rId114"/>
    <p:sldId id="580" r:id="rId115"/>
    <p:sldId id="583" r:id="rId116"/>
    <p:sldId id="586" r:id="rId117"/>
    <p:sldId id="589" r:id="rId118"/>
    <p:sldId id="592" r:id="rId119"/>
    <p:sldId id="595" r:id="rId120"/>
    <p:sldId id="598" r:id="rId121"/>
    <p:sldId id="601" r:id="rId122"/>
    <p:sldId id="604" r:id="rId123"/>
    <p:sldId id="607" r:id="rId124"/>
    <p:sldId id="610" r:id="rId125"/>
    <p:sldId id="613" r:id="rId126"/>
    <p:sldId id="616" r:id="rId127"/>
  </p:sldIdLst>
  <p:sldSz cx="9144000" cy="6858000"/>
  <p:notesSz cx="6858000" cy="9144000"/>
  <p:custDataLst>
    <p:tags r:id="rId1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3.xml" /><Relationship Id="rId100" Type="http://schemas.openxmlformats.org/officeDocument/2006/relationships/slide" Target="slides/slide93.xml" /><Relationship Id="rId101" Type="http://schemas.openxmlformats.org/officeDocument/2006/relationships/slide" Target="slides/slide94.xml" /><Relationship Id="rId102" Type="http://schemas.openxmlformats.org/officeDocument/2006/relationships/slide" Target="slides/slide95.xml" /><Relationship Id="rId103" Type="http://schemas.openxmlformats.org/officeDocument/2006/relationships/slide" Target="slides/slide96.xml" /><Relationship Id="rId104" Type="http://schemas.openxmlformats.org/officeDocument/2006/relationships/slide" Target="slides/slide97.xml" /><Relationship Id="rId105" Type="http://schemas.openxmlformats.org/officeDocument/2006/relationships/slide" Target="slides/slide98.xml" /><Relationship Id="rId106" Type="http://schemas.openxmlformats.org/officeDocument/2006/relationships/slide" Target="slides/slide99.xml" /><Relationship Id="rId107" Type="http://schemas.openxmlformats.org/officeDocument/2006/relationships/slide" Target="slides/slide100.xml" /><Relationship Id="rId108" Type="http://schemas.openxmlformats.org/officeDocument/2006/relationships/slide" Target="slides/slide101.xml" /><Relationship Id="rId109" Type="http://schemas.openxmlformats.org/officeDocument/2006/relationships/slide" Target="slides/slide102.xml" /><Relationship Id="rId11" Type="http://schemas.openxmlformats.org/officeDocument/2006/relationships/slide" Target="slides/slide4.xml" /><Relationship Id="rId110" Type="http://schemas.openxmlformats.org/officeDocument/2006/relationships/slide" Target="slides/slide103.xml" /><Relationship Id="rId111" Type="http://schemas.openxmlformats.org/officeDocument/2006/relationships/slide" Target="slides/slide104.xml" /><Relationship Id="rId112" Type="http://schemas.openxmlformats.org/officeDocument/2006/relationships/slide" Target="slides/slide105.xml" /><Relationship Id="rId113" Type="http://schemas.openxmlformats.org/officeDocument/2006/relationships/slide" Target="slides/slide106.xml" /><Relationship Id="rId114" Type="http://schemas.openxmlformats.org/officeDocument/2006/relationships/slide" Target="slides/slide107.xml" /><Relationship Id="rId115" Type="http://schemas.openxmlformats.org/officeDocument/2006/relationships/slide" Target="slides/slide108.xml" /><Relationship Id="rId116" Type="http://schemas.openxmlformats.org/officeDocument/2006/relationships/slide" Target="slides/slide109.xml" /><Relationship Id="rId117" Type="http://schemas.openxmlformats.org/officeDocument/2006/relationships/slide" Target="slides/slide110.xml" /><Relationship Id="rId118" Type="http://schemas.openxmlformats.org/officeDocument/2006/relationships/slide" Target="slides/slide111.xml" /><Relationship Id="rId119" Type="http://schemas.openxmlformats.org/officeDocument/2006/relationships/slide" Target="slides/slide112.xml" /><Relationship Id="rId12" Type="http://schemas.openxmlformats.org/officeDocument/2006/relationships/slide" Target="slides/slide5.xml" /><Relationship Id="rId120" Type="http://schemas.openxmlformats.org/officeDocument/2006/relationships/slide" Target="slides/slide113.xml" /><Relationship Id="rId121" Type="http://schemas.openxmlformats.org/officeDocument/2006/relationships/slide" Target="slides/slide114.xml" /><Relationship Id="rId122" Type="http://schemas.openxmlformats.org/officeDocument/2006/relationships/slide" Target="slides/slide115.xml" /><Relationship Id="rId123" Type="http://schemas.openxmlformats.org/officeDocument/2006/relationships/slide" Target="slides/slide116.xml" /><Relationship Id="rId124" Type="http://schemas.openxmlformats.org/officeDocument/2006/relationships/slide" Target="slides/slide117.xml" /><Relationship Id="rId125" Type="http://schemas.openxmlformats.org/officeDocument/2006/relationships/slide" Target="slides/slide118.xml" /><Relationship Id="rId126" Type="http://schemas.openxmlformats.org/officeDocument/2006/relationships/slide" Target="slides/slide119.xml" /><Relationship Id="rId127" Type="http://schemas.openxmlformats.org/officeDocument/2006/relationships/slide" Target="slides/slide120.xml" /><Relationship Id="rId128" Type="http://schemas.openxmlformats.org/officeDocument/2006/relationships/tags" Target="tags/tag1.xml" /><Relationship Id="rId129" Type="http://schemas.openxmlformats.org/officeDocument/2006/relationships/presProps" Target="presProps.xml" /><Relationship Id="rId13" Type="http://schemas.openxmlformats.org/officeDocument/2006/relationships/slide" Target="slides/slide6.xml" /><Relationship Id="rId130" Type="http://schemas.openxmlformats.org/officeDocument/2006/relationships/viewProps" Target="viewProps.xml" /><Relationship Id="rId131" Type="http://schemas.openxmlformats.org/officeDocument/2006/relationships/theme" Target="theme/theme1.xml" /><Relationship Id="rId132" Type="http://schemas.openxmlformats.org/officeDocument/2006/relationships/tableStyles" Target="tableStyles.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slideMaster" Target="slideMasters/slideMaster2.xml" /><Relationship Id="rId20" Type="http://schemas.openxmlformats.org/officeDocument/2006/relationships/slide" Target="slides/slide13.xml" /><Relationship Id="rId21" Type="http://schemas.openxmlformats.org/officeDocument/2006/relationships/slide" Target="slides/slide14.xml" /><Relationship Id="rId22" Type="http://schemas.openxmlformats.org/officeDocument/2006/relationships/slide" Target="slides/slide15.xml" /><Relationship Id="rId23" Type="http://schemas.openxmlformats.org/officeDocument/2006/relationships/slide" Target="slides/slide16.xml" /><Relationship Id="rId24" Type="http://schemas.openxmlformats.org/officeDocument/2006/relationships/slide" Target="slides/slide17.xml" /><Relationship Id="rId25" Type="http://schemas.openxmlformats.org/officeDocument/2006/relationships/slide" Target="slides/slide18.xml" /><Relationship Id="rId26" Type="http://schemas.openxmlformats.org/officeDocument/2006/relationships/slide" Target="slides/slide19.xml" /><Relationship Id="rId27" Type="http://schemas.openxmlformats.org/officeDocument/2006/relationships/slide" Target="slides/slide20.xml" /><Relationship Id="rId28" Type="http://schemas.openxmlformats.org/officeDocument/2006/relationships/slide" Target="slides/slide21.xml" /><Relationship Id="rId29" Type="http://schemas.openxmlformats.org/officeDocument/2006/relationships/slide" Target="slides/slide22.xml" /><Relationship Id="rId3" Type="http://schemas.openxmlformats.org/officeDocument/2006/relationships/slideMaster" Target="slideMasters/slideMaster3.xml" /><Relationship Id="rId30" Type="http://schemas.openxmlformats.org/officeDocument/2006/relationships/slide" Target="slides/slide23.xml" /><Relationship Id="rId31" Type="http://schemas.openxmlformats.org/officeDocument/2006/relationships/slide" Target="slides/slide24.xml" /><Relationship Id="rId32" Type="http://schemas.openxmlformats.org/officeDocument/2006/relationships/slide" Target="slides/slide25.xml" /><Relationship Id="rId33" Type="http://schemas.openxmlformats.org/officeDocument/2006/relationships/slide" Target="slides/slide26.xml" /><Relationship Id="rId34" Type="http://schemas.openxmlformats.org/officeDocument/2006/relationships/slide" Target="slides/slide27.xml" /><Relationship Id="rId35" Type="http://schemas.openxmlformats.org/officeDocument/2006/relationships/slide" Target="slides/slide28.xml" /><Relationship Id="rId36" Type="http://schemas.openxmlformats.org/officeDocument/2006/relationships/slide" Target="slides/slide29.xml" /><Relationship Id="rId37" Type="http://schemas.openxmlformats.org/officeDocument/2006/relationships/slide" Target="slides/slide30.xml" /><Relationship Id="rId38" Type="http://schemas.openxmlformats.org/officeDocument/2006/relationships/slide" Target="slides/slide31.xml" /><Relationship Id="rId39" Type="http://schemas.openxmlformats.org/officeDocument/2006/relationships/slide" Target="slides/slide32.xml" /><Relationship Id="rId4" Type="http://schemas.openxmlformats.org/officeDocument/2006/relationships/slideMaster" Target="slideMasters/slideMaster4.xml" /><Relationship Id="rId40" Type="http://schemas.openxmlformats.org/officeDocument/2006/relationships/slide" Target="slides/slide33.xml" /><Relationship Id="rId41" Type="http://schemas.openxmlformats.org/officeDocument/2006/relationships/slide" Target="slides/slide34.xml" /><Relationship Id="rId42" Type="http://schemas.openxmlformats.org/officeDocument/2006/relationships/slide" Target="slides/slide35.xml" /><Relationship Id="rId43" Type="http://schemas.openxmlformats.org/officeDocument/2006/relationships/slide" Target="slides/slide36.xml" /><Relationship Id="rId44" Type="http://schemas.openxmlformats.org/officeDocument/2006/relationships/slide" Target="slides/slide37.xml" /><Relationship Id="rId45" Type="http://schemas.openxmlformats.org/officeDocument/2006/relationships/slide" Target="slides/slide38.xml" /><Relationship Id="rId46" Type="http://schemas.openxmlformats.org/officeDocument/2006/relationships/slide" Target="slides/slide39.xml" /><Relationship Id="rId47" Type="http://schemas.openxmlformats.org/officeDocument/2006/relationships/slide" Target="slides/slide40.xml" /><Relationship Id="rId48" Type="http://schemas.openxmlformats.org/officeDocument/2006/relationships/slide" Target="slides/slide41.xml" /><Relationship Id="rId49" Type="http://schemas.openxmlformats.org/officeDocument/2006/relationships/slide" Target="slides/slide42.xml" /><Relationship Id="rId5" Type="http://schemas.openxmlformats.org/officeDocument/2006/relationships/slideMaster" Target="slideMasters/slideMaster5.xml" /><Relationship Id="rId50" Type="http://schemas.openxmlformats.org/officeDocument/2006/relationships/slide" Target="slides/slide43.xml" /><Relationship Id="rId51" Type="http://schemas.openxmlformats.org/officeDocument/2006/relationships/slide" Target="slides/slide44.xml" /><Relationship Id="rId52" Type="http://schemas.openxmlformats.org/officeDocument/2006/relationships/slide" Target="slides/slide45.xml" /><Relationship Id="rId53" Type="http://schemas.openxmlformats.org/officeDocument/2006/relationships/slide" Target="slides/slide46.xml" /><Relationship Id="rId54" Type="http://schemas.openxmlformats.org/officeDocument/2006/relationships/slide" Target="slides/slide47.xml" /><Relationship Id="rId55" Type="http://schemas.openxmlformats.org/officeDocument/2006/relationships/slide" Target="slides/slide48.xml" /><Relationship Id="rId56" Type="http://schemas.openxmlformats.org/officeDocument/2006/relationships/slide" Target="slides/slide49.xml" /><Relationship Id="rId57" Type="http://schemas.openxmlformats.org/officeDocument/2006/relationships/slide" Target="slides/slide50.xml" /><Relationship Id="rId58" Type="http://schemas.openxmlformats.org/officeDocument/2006/relationships/slide" Target="slides/slide51.xml" /><Relationship Id="rId59" Type="http://schemas.openxmlformats.org/officeDocument/2006/relationships/slide" Target="slides/slide52.xml" /><Relationship Id="rId6" Type="http://schemas.openxmlformats.org/officeDocument/2006/relationships/slideMaster" Target="slideMasters/slideMaster6.xml" /><Relationship Id="rId60" Type="http://schemas.openxmlformats.org/officeDocument/2006/relationships/slide" Target="slides/slide53.xml" /><Relationship Id="rId61" Type="http://schemas.openxmlformats.org/officeDocument/2006/relationships/slide" Target="slides/slide54.xml" /><Relationship Id="rId62" Type="http://schemas.openxmlformats.org/officeDocument/2006/relationships/slide" Target="slides/slide55.xml" /><Relationship Id="rId63" Type="http://schemas.openxmlformats.org/officeDocument/2006/relationships/slide" Target="slides/slide56.xml" /><Relationship Id="rId64" Type="http://schemas.openxmlformats.org/officeDocument/2006/relationships/slide" Target="slides/slide57.xml" /><Relationship Id="rId65" Type="http://schemas.openxmlformats.org/officeDocument/2006/relationships/slide" Target="slides/slide58.xml" /><Relationship Id="rId66" Type="http://schemas.openxmlformats.org/officeDocument/2006/relationships/slide" Target="slides/slide59.xml" /><Relationship Id="rId67" Type="http://schemas.openxmlformats.org/officeDocument/2006/relationships/slide" Target="slides/slide60.xml" /><Relationship Id="rId68" Type="http://schemas.openxmlformats.org/officeDocument/2006/relationships/slide" Target="slides/slide61.xml" /><Relationship Id="rId69" Type="http://schemas.openxmlformats.org/officeDocument/2006/relationships/slide" Target="slides/slide62.xml" /><Relationship Id="rId7" Type="http://schemas.openxmlformats.org/officeDocument/2006/relationships/notesMaster" Target="notesMasters/notesMaster1.xml" /><Relationship Id="rId70" Type="http://schemas.openxmlformats.org/officeDocument/2006/relationships/slide" Target="slides/slide63.xml" /><Relationship Id="rId71" Type="http://schemas.openxmlformats.org/officeDocument/2006/relationships/slide" Target="slides/slide64.xml" /><Relationship Id="rId72" Type="http://schemas.openxmlformats.org/officeDocument/2006/relationships/slide" Target="slides/slide65.xml" /><Relationship Id="rId73" Type="http://schemas.openxmlformats.org/officeDocument/2006/relationships/slide" Target="slides/slide66.xml" /><Relationship Id="rId74" Type="http://schemas.openxmlformats.org/officeDocument/2006/relationships/slide" Target="slides/slide67.xml" /><Relationship Id="rId75" Type="http://schemas.openxmlformats.org/officeDocument/2006/relationships/slide" Target="slides/slide68.xml" /><Relationship Id="rId76" Type="http://schemas.openxmlformats.org/officeDocument/2006/relationships/slide" Target="slides/slide69.xml" /><Relationship Id="rId77" Type="http://schemas.openxmlformats.org/officeDocument/2006/relationships/slide" Target="slides/slide70.xml" /><Relationship Id="rId78" Type="http://schemas.openxmlformats.org/officeDocument/2006/relationships/slide" Target="slides/slide71.xml" /><Relationship Id="rId79" Type="http://schemas.openxmlformats.org/officeDocument/2006/relationships/slide" Target="slides/slide72.xml" /><Relationship Id="rId8" Type="http://schemas.openxmlformats.org/officeDocument/2006/relationships/slide" Target="slides/slide1.xml" /><Relationship Id="rId80" Type="http://schemas.openxmlformats.org/officeDocument/2006/relationships/slide" Target="slides/slide73.xml" /><Relationship Id="rId81" Type="http://schemas.openxmlformats.org/officeDocument/2006/relationships/slide" Target="slides/slide74.xml" /><Relationship Id="rId82" Type="http://schemas.openxmlformats.org/officeDocument/2006/relationships/slide" Target="slides/slide75.xml" /><Relationship Id="rId83" Type="http://schemas.openxmlformats.org/officeDocument/2006/relationships/slide" Target="slides/slide76.xml" /><Relationship Id="rId84" Type="http://schemas.openxmlformats.org/officeDocument/2006/relationships/slide" Target="slides/slide77.xml" /><Relationship Id="rId85" Type="http://schemas.openxmlformats.org/officeDocument/2006/relationships/slide" Target="slides/slide78.xml" /><Relationship Id="rId86" Type="http://schemas.openxmlformats.org/officeDocument/2006/relationships/slide" Target="slides/slide79.xml" /><Relationship Id="rId87" Type="http://schemas.openxmlformats.org/officeDocument/2006/relationships/slide" Target="slides/slide80.xml" /><Relationship Id="rId88" Type="http://schemas.openxmlformats.org/officeDocument/2006/relationships/slide" Target="slides/slide81.xml" /><Relationship Id="rId89" Type="http://schemas.openxmlformats.org/officeDocument/2006/relationships/slide" Target="slides/slide82.xml" /><Relationship Id="rId9" Type="http://schemas.openxmlformats.org/officeDocument/2006/relationships/slide" Target="slides/slide2.xml" /><Relationship Id="rId90" Type="http://schemas.openxmlformats.org/officeDocument/2006/relationships/slide" Target="slides/slide83.xml" /><Relationship Id="rId91" Type="http://schemas.openxmlformats.org/officeDocument/2006/relationships/slide" Target="slides/slide84.xml" /><Relationship Id="rId92" Type="http://schemas.openxmlformats.org/officeDocument/2006/relationships/slide" Target="slides/slide85.xml" /><Relationship Id="rId93" Type="http://schemas.openxmlformats.org/officeDocument/2006/relationships/slide" Target="slides/slide86.xml" /><Relationship Id="rId94" Type="http://schemas.openxmlformats.org/officeDocument/2006/relationships/slide" Target="slides/slide87.xml" /><Relationship Id="rId95" Type="http://schemas.openxmlformats.org/officeDocument/2006/relationships/slide" Target="slides/slide88.xml" /><Relationship Id="rId96" Type="http://schemas.openxmlformats.org/officeDocument/2006/relationships/slide" Target="slides/slide89.xml" /><Relationship Id="rId97" Type="http://schemas.openxmlformats.org/officeDocument/2006/relationships/slide" Target="slides/slide90.xml" /><Relationship Id="rId98" Type="http://schemas.openxmlformats.org/officeDocument/2006/relationships/slide" Target="slides/slide91.xml" /><Relationship Id="rId99" Type="http://schemas.openxmlformats.org/officeDocument/2006/relationships/slide" Target="slides/slide92.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BE91C1-2BEB-4635-A8C7-D910F00DD6BA}" type="datetimeFigureOut">
              <a:rPr lang="en-US" smtClean="0"/>
              <a:t>10/17/2021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6601BC-912A-45E3-8905-B10913E8CA9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endParaRPr lang="en-US" sz="1200">
              <a:solidFill>
                <a:srgbClr val="FF0000"/>
              </a:solidFill>
              <a:latin typeface="Arial" pitchFamily="34" charset="0"/>
            </a:endParaRPr>
          </a:p>
          <a:p>
            <a:endParaRPr lang="en-US"/>
          </a:p>
        </p:txBody>
      </p:sp>
      <p:sp>
        <p:nvSpPr>
          <p:cNvPr id="4" name="Slide Number Placeholder 3"/>
          <p:cNvSpPr>
            <a:spLocks noGrp="1"/>
          </p:cNvSpPr>
          <p:nvPr>
            <p:ph type="sldNum" sz="quarter" idx="10"/>
          </p:nvPr>
        </p:nvSpPr>
        <p:spPr/>
        <p:txBody>
          <a:bodyPr/>
          <a:lstStyle/>
          <a:p>
            <a:fld id="{DC6601BC-912A-45E3-8905-B10913E8CA91}" type="slidenum">
              <a:rPr lang="en-US" smtClean="0"/>
              <a:t>8</a:t>
            </a:fld>
            <a:endParaRPr 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41EA42B5-85ED-4F22-BD20-9849DE2C8A02}"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BD2CC595-5EDB-40DF-907E-03D9E08C5B59}"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2EEE8C84-7296-4FD0-9D7C-D003324DE11A}"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5A143F33-5077-4860-9D8E-404A53B7291A}" type="datetimeFigureOut">
              <a:rPr lang="en-US" smtClean="0"/>
              <a:t>10/17/2021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40EB771-865F-4BDF-94DC-91716EA7755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143F33-5077-4860-9D8E-404A53B7291A}"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B771-865F-4BDF-94DC-91716EA77550}" type="slidenum">
              <a:rPr lang="en-US" smtClean="0"/>
              <a:t>‹#›</a:t>
            </a:fld>
            <a:endParaRPr 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bg>
      <p:bgRef idx="1003">
        <a:schemeClr val="bg2"/>
      </p:bgRef>
    </p:bg>
    <p:spTree>
      <p:nvGrpSpPr>
        <p:cNvPr id="1" name=""/>
        <p:cNvGrpSpPr/>
        <p:nvPr/>
      </p:nvGrpSpPr>
      <p:grpSpPr>
        <a:xfrm>
          <a:off x="0" y="0"/>
          <a: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A143F33-5077-4860-9D8E-404A53B7291A}"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40EB771-865F-4BDF-94DC-91716EA7755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A143F33-5077-4860-9D8E-404A53B7291A}"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EB771-865F-4BDF-94DC-91716EA77550}" type="slidenum">
              <a:rPr lang="en-US" smtClean="0"/>
              <a:t>‹#›</a:t>
            </a:fld>
            <a:endParaRPr 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A143F33-5077-4860-9D8E-404A53B7291A}" type="datetimeFigureOut">
              <a:rPr lang="en-US" smtClean="0"/>
              <a:t>10/17/2021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0EB771-865F-4BDF-94DC-91716EA77550}" type="slidenum">
              <a:rPr lang="en-US" smtClean="0"/>
              <a:t>‹#›</a:t>
            </a:fld>
            <a:endParaRPr 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A143F33-5077-4860-9D8E-404A53B7291A}" type="datetimeFigureOut">
              <a:rPr lang="en-US" smtClean="0"/>
              <a:t>10/17/2021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0EB771-865F-4BDF-94DC-91716EA77550}" type="slidenum">
              <a:rPr lang="en-US" smtClean="0"/>
              <a:t>‹#›</a:t>
            </a:fld>
            <a:endParaRPr 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5A143F33-5077-4860-9D8E-404A53B7291A}" type="datetimeFigureOut">
              <a:rPr lang="en-US" smtClean="0"/>
              <a:t>10/17/2021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0EB771-865F-4BDF-94DC-91716EA77550}" type="slidenum">
              <a:rPr lang="en-US" smtClean="0"/>
              <a:t>‹#›</a:t>
            </a:fld>
            <a:endParaRPr 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A143F33-5077-4860-9D8E-404A53B7291A}"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EB771-865F-4BDF-94DC-91716EA77550}"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4E5FEF31-6F34-4FD3-BF82-228CBA3C8DEB}"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A143F33-5077-4860-9D8E-404A53B7291A}"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EB771-865F-4BDF-94DC-91716EA77550}" type="slidenum">
              <a:rPr lang="en-US" smtClean="0"/>
              <a:t>‹#›</a:t>
            </a:fld>
            <a:endParaRPr 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143F33-5077-4860-9D8E-404A53B7291A}"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B771-865F-4BDF-94DC-91716EA77550}" type="slidenum">
              <a:rPr lang="en-US" smtClean="0"/>
              <a:t>‹#›</a:t>
            </a:fld>
            <a:endParaRPr 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143F33-5077-4860-9D8E-404A53B7291A}"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B771-865F-4BDF-94DC-91716EA77550}" type="slidenum">
              <a:rPr lang="en-US" smtClean="0"/>
              <a:t>‹#›</a:t>
            </a:fld>
            <a:endParaRPr 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2924844-EE7E-4F18-AE9F-3FF3312981CF}" type="datetimeFigureOut">
              <a:rPr lang="en-IN" smtClean="0"/>
              <a:t>18-10-2021</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B10CB515-3443-4961-92DA-40FB77CE0F5B}" type="slidenum">
              <a:rPr lang="en-IN" smtClean="0"/>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924844-EE7E-4F18-AE9F-3FF3312981CF}" type="datetimeFigureOut">
              <a:rPr lang="en-IN" smtClean="0"/>
              <a:t>18-10-2021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0CB515-3443-4961-92DA-40FB77CE0F5B}" type="slidenum">
              <a:rPr lang="en-IN" smtClean="0"/>
              <a:t>‹#›</a:t>
            </a:fld>
            <a:endParaRPr lang="en-IN"/>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bg>
      <p:bgRef idx="1003">
        <a:schemeClr val="bg2"/>
      </p:bgRef>
    </p:bg>
    <p:spTree>
      <p:nvGrpSpPr>
        <p:cNvPr id="1" name=""/>
        <p:cNvGrpSpPr/>
        <p:nvPr/>
      </p:nvGrpSpPr>
      <p:grpSpPr>
        <a:xfrm>
          <a:off x="0" y="0"/>
          <a: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924844-EE7E-4F18-AE9F-3FF3312981CF}" type="datetimeFigureOut">
              <a:rPr lang="en-IN" smtClean="0"/>
              <a:t>18-10-2021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B10CB515-3443-4961-92DA-40FB77CE0F5B}"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924844-EE7E-4F18-AE9F-3FF3312981CF}" type="datetimeFigureOut">
              <a:rPr lang="en-IN" smtClean="0"/>
              <a:t>18-10-2021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0CB515-3443-4961-92DA-40FB77CE0F5B}" type="slidenum">
              <a:rPr lang="en-IN" smtClean="0"/>
              <a:t>‹#›</a:t>
            </a:fld>
            <a:endParaRPr lang="en-IN"/>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924844-EE7E-4F18-AE9F-3FF3312981CF}" type="datetimeFigureOut">
              <a:rPr lang="en-IN" smtClean="0"/>
              <a:t>18-10-2021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10CB515-3443-4961-92DA-40FB77CE0F5B}" type="slidenum">
              <a:rPr lang="en-IN" smtClean="0"/>
              <a:t>‹#›</a:t>
            </a:fld>
            <a:endParaRPr lang="en-IN"/>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924844-EE7E-4F18-AE9F-3FF3312981CF}" type="datetimeFigureOut">
              <a:rPr lang="en-IN" smtClean="0"/>
              <a:t>18-10-2021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10CB515-3443-4961-92DA-40FB77CE0F5B}" type="slidenum">
              <a:rPr lang="en-IN" smtClean="0"/>
              <a:t>‹#›</a:t>
            </a:fld>
            <a:endParaRPr lang="en-IN"/>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42924844-EE7E-4F18-AE9F-3FF3312981CF}" type="datetimeFigureOut">
              <a:rPr lang="en-IN" smtClean="0"/>
              <a:t>18-10-2021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10CB515-3443-4961-92DA-40FB77CE0F5B}" type="slidenum">
              <a:rPr lang="en-IN" smtClean="0"/>
              <a:t>‹#›</a:t>
            </a:fld>
            <a:endParaRPr lang="en-IN"/>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82759C76-1BEE-45C8-9BB3-07BAC74B126B}"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924844-EE7E-4F18-AE9F-3FF3312981CF}" type="datetimeFigureOut">
              <a:rPr lang="en-IN" smtClean="0"/>
              <a:t>18-10-2021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0CB515-3443-4961-92DA-40FB77CE0F5B}" type="slidenum">
              <a:rPr lang="en-IN" smtClean="0"/>
              <a:t>‹#›</a:t>
            </a:fld>
            <a:endParaRPr lang="en-IN"/>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924844-EE7E-4F18-AE9F-3FF3312981CF}" type="datetimeFigureOut">
              <a:rPr lang="en-IN" smtClean="0"/>
              <a:t>18-10-2021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0CB515-3443-4961-92DA-40FB77CE0F5B}" type="slidenum">
              <a:rPr lang="en-IN" smtClean="0"/>
              <a:t>‹#›</a:t>
            </a:fld>
            <a:endParaRPr lang="en-IN"/>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924844-EE7E-4F18-AE9F-3FF3312981CF}" type="datetimeFigureOut">
              <a:rPr lang="en-IN" smtClean="0"/>
              <a:t>18-10-2021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0CB515-3443-4961-92DA-40FB77CE0F5B}" type="slidenum">
              <a:rPr lang="en-IN" smtClean="0"/>
              <a:t>‹#›</a:t>
            </a:fld>
            <a:endParaRPr lang="en-IN"/>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924844-EE7E-4F18-AE9F-3FF3312981CF}" type="datetimeFigureOut">
              <a:rPr lang="en-IN" smtClean="0"/>
              <a:t>18-10-2021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0CB515-3443-4961-92DA-40FB77CE0F5B}" type="slidenum">
              <a:rPr lang="en-IN" smtClean="0"/>
              <a:t>‹#›</a:t>
            </a:fld>
            <a:endParaRPr lang="en-IN"/>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4F0B71E-4C5F-4BAF-96F3-74ED304DBDE6}" type="datetimeFigureOut">
              <a:rPr lang="en-IN" smtClean="0"/>
              <a:t>19-10-2021</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F1915A73-052B-4675-9B3C-441E3B366E29}" type="slidenum">
              <a:rPr lang="en-IN" smtClean="0"/>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F0B71E-4C5F-4BAF-96F3-74ED304DBDE6}" type="datetimeFigureOut">
              <a:rPr lang="en-IN" smtClean="0"/>
              <a:t>19-10-2021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915A73-052B-4675-9B3C-441E3B366E29}" type="slidenum">
              <a:rPr lang="en-IN" smtClean="0"/>
              <a:t>‹#›</a:t>
            </a:fld>
            <a:endParaRPr lang="en-IN"/>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bg>
      <p:bgRef idx="1003">
        <a:schemeClr val="bg2"/>
      </p:bgRef>
    </p:bg>
    <p:spTree>
      <p:nvGrpSpPr>
        <p:cNvPr id="1" name=""/>
        <p:cNvGrpSpPr/>
        <p:nvPr/>
      </p:nvGrpSpPr>
      <p:grpSpPr>
        <a:xfrm>
          <a:off x="0" y="0"/>
          <a: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F0B71E-4C5F-4BAF-96F3-74ED304DBDE6}" type="datetimeFigureOut">
              <a:rPr lang="en-IN" smtClean="0"/>
              <a:t>19-10-2021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F1915A73-052B-4675-9B3C-441E3B366E29}"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F0B71E-4C5F-4BAF-96F3-74ED304DBDE6}" type="datetimeFigureOut">
              <a:rPr lang="en-IN" smtClean="0"/>
              <a:t>19-10-2021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1915A73-052B-4675-9B3C-441E3B366E29}" type="slidenum">
              <a:rPr lang="en-IN" smtClean="0"/>
              <a:t>‹#›</a:t>
            </a:fld>
            <a:endParaRPr lang="en-IN"/>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4F0B71E-4C5F-4BAF-96F3-74ED304DBDE6}" type="datetimeFigureOut">
              <a:rPr lang="en-IN" smtClean="0"/>
              <a:t>19-10-2021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1915A73-052B-4675-9B3C-441E3B366E29}" type="slidenum">
              <a:rPr lang="en-IN" smtClean="0"/>
              <a:t>‹#›</a:t>
            </a:fld>
            <a:endParaRPr lang="en-IN"/>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4F0B71E-4C5F-4BAF-96F3-74ED304DBDE6}" type="datetimeFigureOut">
              <a:rPr lang="en-IN" smtClean="0"/>
              <a:t>19-10-2021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1915A73-052B-4675-9B3C-441E3B366E29}" type="slidenum">
              <a:rPr lang="en-IN" smtClean="0"/>
              <a:t>‹#›</a:t>
            </a:fld>
            <a:endParaRPr lang="en-IN"/>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2FB9EEEF-858A-4C76-BD34-C18A3ACAF86A}"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44F0B71E-4C5F-4BAF-96F3-74ED304DBDE6}" type="datetimeFigureOut">
              <a:rPr lang="en-IN" smtClean="0"/>
              <a:t>19-10-2021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1915A73-052B-4675-9B3C-441E3B366E29}" type="slidenum">
              <a:rPr lang="en-IN" smtClean="0"/>
              <a:t>‹#›</a:t>
            </a:fld>
            <a:endParaRPr lang="en-IN"/>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F0B71E-4C5F-4BAF-96F3-74ED304DBDE6}" type="datetimeFigureOut">
              <a:rPr lang="en-IN" smtClean="0"/>
              <a:t>19-10-2021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1915A73-052B-4675-9B3C-441E3B366E29}" type="slidenum">
              <a:rPr lang="en-IN" smtClean="0"/>
              <a:t>‹#›</a:t>
            </a:fld>
            <a:endParaRPr lang="en-IN"/>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4F0B71E-4C5F-4BAF-96F3-74ED304DBDE6}" type="datetimeFigureOut">
              <a:rPr lang="en-IN" smtClean="0"/>
              <a:t>19-10-2021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1915A73-052B-4675-9B3C-441E3B366E29}" type="slidenum">
              <a:rPr lang="en-IN" smtClean="0"/>
              <a:t>‹#›</a:t>
            </a:fld>
            <a:endParaRPr lang="en-IN"/>
          </a:p>
        </p:txBody>
      </p:sp>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F0B71E-4C5F-4BAF-96F3-74ED304DBDE6}" type="datetimeFigureOut">
              <a:rPr lang="en-IN" smtClean="0"/>
              <a:t>19-10-2021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915A73-052B-4675-9B3C-441E3B366E29}" type="slidenum">
              <a:rPr lang="en-IN" smtClean="0"/>
              <a:t>‹#›</a:t>
            </a:fld>
            <a:endParaRPr lang="en-IN"/>
          </a:p>
        </p:txBody>
      </p:sp>
    </p:spTree>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F0B71E-4C5F-4BAF-96F3-74ED304DBDE6}" type="datetimeFigureOut">
              <a:rPr lang="en-IN" smtClean="0"/>
              <a:t>19-10-2021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915A73-052B-4675-9B3C-441E3B366E29}" type="slidenum">
              <a:rPr lang="en-IN" smtClean="0"/>
              <a:t>‹#›</a:t>
            </a:fld>
            <a:endParaRPr lang="en-IN"/>
          </a:p>
        </p:txBody>
      </p:sp>
    </p:spTree>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C5E8C9A-DDBE-4B12-B143-65016F0C85D3}" type="datetimeFigureOut">
              <a:rPr lang="en-US" smtClean="0"/>
              <a:t>10/19/2021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7C7734E-7B31-4CA5-8663-EB518A1101A2}"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5E8C9A-DDBE-4B12-B143-65016F0C85D3}"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7734E-7B31-4CA5-8663-EB518A1101A2}" type="slidenum">
              <a:rPr lang="en-US" smtClean="0"/>
              <a:t>‹#›</a:t>
            </a:fld>
            <a:endParaRPr lang="en-US"/>
          </a:p>
        </p:txBody>
      </p:sp>
    </p:spTree>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bg>
      <p:bgRef idx="1003">
        <a:schemeClr val="bg2"/>
      </p:bgRef>
    </p:bg>
    <p:spTree>
      <p:nvGrpSpPr>
        <p:cNvPr id="1" name=""/>
        <p:cNvGrpSpPr/>
        <p:nvPr/>
      </p:nvGrpSpPr>
      <p:grpSpPr>
        <a:xfrm>
          <a:off x="0" y="0"/>
          <a: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C5E8C9A-DDBE-4B12-B143-65016F0C85D3}"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7C7734E-7B31-4CA5-8663-EB518A1101A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C5E8C9A-DDBE-4B12-B143-65016F0C85D3}"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7734E-7B31-4CA5-8663-EB518A1101A2}" type="slidenum">
              <a:rPr lang="en-US" smtClean="0"/>
              <a:t>‹#›</a:t>
            </a:fld>
            <a:endParaRPr lang="en-US"/>
          </a:p>
        </p:txBody>
      </p:sp>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C5E8C9A-DDBE-4B12-B143-65016F0C85D3}"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C7734E-7B31-4CA5-8663-EB518A1101A2}"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A65DEBA3-842F-4682-A23C-98F20F92419F}"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C5E8C9A-DDBE-4B12-B143-65016F0C85D3}"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C7734E-7B31-4CA5-8663-EB518A1101A2}" type="slidenum">
              <a:rPr lang="en-US" smtClean="0"/>
              <a:t>‹#›</a:t>
            </a:fld>
            <a:endParaRPr lang="en-US"/>
          </a:p>
        </p:txBody>
      </p:sp>
    </p:spTree>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3C5E8C9A-DDBE-4B12-B143-65016F0C85D3}"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C7734E-7B31-4CA5-8663-EB518A1101A2}" type="slidenum">
              <a:rPr lang="en-US" smtClean="0"/>
              <a:t>‹#›</a:t>
            </a:fld>
            <a:endParaRPr lang="en-US"/>
          </a:p>
        </p:txBody>
      </p:sp>
    </p:spTree>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C5E8C9A-DDBE-4B12-B143-65016F0C85D3}"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7734E-7B31-4CA5-8663-EB518A1101A2}" type="slidenum">
              <a:rPr lang="en-US" smtClean="0"/>
              <a:t>‹#›</a:t>
            </a:fld>
            <a:endParaRPr lang="en-US"/>
          </a:p>
        </p:txBody>
      </p:sp>
    </p:spTree>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C5E8C9A-DDBE-4B12-B143-65016F0C85D3}"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7734E-7B31-4CA5-8663-EB518A1101A2}" type="slidenum">
              <a:rPr lang="en-US" smtClean="0"/>
              <a:t>‹#›</a:t>
            </a:fld>
            <a:endParaRPr lang="en-US"/>
          </a:p>
        </p:txBody>
      </p:sp>
    </p:spTree>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5E8C9A-DDBE-4B12-B143-65016F0C85D3}"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7734E-7B31-4CA5-8663-EB518A1101A2}" type="slidenum">
              <a:rPr lang="en-US" smtClean="0"/>
              <a:t>‹#›</a:t>
            </a:fld>
            <a:endParaRPr lang="en-US"/>
          </a:p>
        </p:txBody>
      </p:sp>
    </p:spTree>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5E8C9A-DDBE-4B12-B143-65016F0C85D3}"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7734E-7B31-4CA5-8663-EB518A1101A2}" type="slidenum">
              <a:rPr lang="en-US" smtClean="0"/>
              <a:t>‹#›</a:t>
            </a:fld>
            <a:endParaRPr lang="en-US"/>
          </a:p>
        </p:txBody>
      </p:sp>
    </p:spTree>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Title Slide">
    <p:spTree>
      <p:nvGrpSpPr>
        <p:cNvPr id="1" name=""/>
        <p:cNvGrpSpPr/>
        <p:nvPr/>
      </p:nvGrpSpPr>
      <p:grpSpPr>
        <a:xfrm>
          <a:off x="0" y="0"/>
          <a: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ct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E3A5DBDF-1995-4F3C-987A-6718C5515547}"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55D6FEA7-5D5C-4490-9B4A-A563157F65C6}" type="slidenum">
              <a:rPr lang="en-US" smtClean="0"/>
              <a:t>‹#›</a:t>
            </a:fld>
            <a:endParaRPr lang="en-US"/>
          </a:p>
        </p:txBody>
      </p:sp>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A5DBDF-1995-4F3C-987A-6718C5515547}"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6FEA7-5D5C-4490-9B4A-A563157F65C6}" type="slidenum">
              <a:rPr lang="en-US" smtClean="0"/>
              <a:t>‹#›</a:t>
            </a:fld>
            <a:endParaRPr lang="en-US"/>
          </a:p>
        </p:txBody>
      </p:sp>
    </p:spTree>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preserve="1">
  <p:cSld name="Section Header">
    <p:spTree>
      <p:nvGrpSpPr>
        <p:cNvPr id="1" name=""/>
        <p:cNvGrpSpPr/>
        <p:nvPr/>
      </p:nvGrpSpPr>
      <p:grpSpPr>
        <a:xfrm>
          <a:off x="0" y="0"/>
          <a: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ct val="0"/>
              </a:spcBef>
              <a:spcAft>
                <a:spcPct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A5DBDF-1995-4F3C-987A-6718C5515547}"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6FEA7-5D5C-4490-9B4A-A563157F65C6}" type="slidenum">
              <a:rPr lang="en-US" smtClean="0"/>
              <a:t>‹#›</a:t>
            </a:fld>
            <a:endParaRPr lang="en-US"/>
          </a:p>
        </p:txBody>
      </p:sp>
    </p:spTree>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A5DBDF-1995-4F3C-987A-6718C5515547}"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6FEA7-5D5C-4490-9B4A-A563157F65C6}"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EE231B78-BCAC-4E43-8754-316F053DC972}"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502920" y="4983480"/>
            <a:ext cx="8183880" cy="1051560"/>
          </a:xfrm>
        </p:spPr>
        <p:txBody>
          <a:bodyPr anchor="b"/>
          <a:lstStyle>
            <a:lvl1pPr>
              <a:defRPr b="1"/>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A5DBDF-1995-4F3C-987A-6718C5515547}"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D6FEA7-5D5C-4490-9B4A-A563157F65C6}" type="slidenum">
              <a:rPr lang="en-US" smtClean="0"/>
              <a:t>‹#›</a:t>
            </a:fld>
            <a:endParaRPr lang="en-US"/>
          </a:p>
        </p:txBody>
      </p:sp>
    </p:spTree>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A5DBDF-1995-4F3C-987A-6718C5515547}"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D6FEA7-5D5C-4490-9B4A-A563157F65C6}" type="slidenum">
              <a:rPr lang="en-US" smtClean="0"/>
              <a:t>‹#›</a:t>
            </a:fld>
            <a:endParaRPr lang="en-US"/>
          </a:p>
        </p:txBody>
      </p:sp>
    </p:spTree>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Blank">
    <p:spTree>
      <p:nvGrpSpPr>
        <p:cNvPr id="1" name=""/>
        <p:cNvGrpSpPr/>
        <p:nvPr/>
      </p:nvGrpSpPr>
      <p:grpSpPr>
        <a:xfrm>
          <a:off x="0" y="0"/>
          <a: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 name="Date Placeholder 1"/>
          <p:cNvSpPr>
            <a:spLocks noGrp="1"/>
          </p:cNvSpPr>
          <p:nvPr>
            <p:ph type="dt" sz="half" idx="10"/>
          </p:nvPr>
        </p:nvSpPr>
        <p:spPr/>
        <p:txBody>
          <a:bodyPr/>
          <a:lstStyle/>
          <a:p>
            <a:fld id="{E3A5DBDF-1995-4F3C-987A-6718C5515547}"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D6FEA7-5D5C-4490-9B4A-A563157F65C6}" type="slidenum">
              <a:rPr lang="en-US" smtClean="0"/>
              <a:t>‹#›</a:t>
            </a:fld>
            <a:endParaRPr lang="en-US"/>
          </a:p>
        </p:txBody>
      </p:sp>
    </p:spTree>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ct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A5DBDF-1995-4F3C-987A-6718C5515547}"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6FEA7-5D5C-4490-9B4A-A563157F65C6}" type="slidenum">
              <a:rPr lang="en-US" smtClean="0"/>
              <a:t>‹#›</a:t>
            </a:fld>
            <a:endParaRPr lang="en-US"/>
          </a:p>
        </p:txBody>
      </p:sp>
    </p:spTree>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picTx" preserve="1">
  <p:cSld name="Picture with Caption">
    <p:spTree>
      <p:nvGrpSpPr>
        <p:cNvPr id="1" name=""/>
        <p:cNvGrpSpPr/>
        <p:nvPr/>
      </p:nvGrpSpPr>
      <p:grpSpPr>
        <a:xfrm>
          <a:off x="0" y="0"/>
          <a: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ct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A5DBDF-1995-4F3C-987A-6718C5515547}"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6FEA7-5D5C-4490-9B4A-A563157F65C6}"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lstStyle>
          <a:p>
            <a:r>
              <a:rPr kumimoji="0" lang="en-US" smtClean="0"/>
              <a:t>Click icon to add picture</a:t>
            </a:r>
            <a:endParaRPr kumimoji="0" lang="en-US"/>
          </a:p>
        </p:txBody>
      </p:sp>
    </p:spTree>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A5DBDF-1995-4F3C-987A-6718C5515547}"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6FEA7-5D5C-4490-9B4A-A563157F65C6}" type="slidenum">
              <a:rPr lang="en-US" smtClean="0"/>
              <a:t>‹#›</a:t>
            </a:fld>
            <a:endParaRPr lang="en-US"/>
          </a:p>
        </p:txBody>
      </p:sp>
    </p:spTree>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A5DBDF-1995-4F3C-987A-6718C5515547}"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6FEA7-5D5C-4490-9B4A-A563157F65C6}"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252645E7-9CC1-4EF9-8B65-8AA35038F0FE}"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C348A42E-60E2-43F8-B9AF-A9709661F639}"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02767829-36C2-425D-A368-330DCD86B1A1}"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theme" Target="../theme/theme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34.xml" /><Relationship Id="rId10" Type="http://schemas.openxmlformats.org/officeDocument/2006/relationships/slideLayout" Target="../slideLayouts/slideLayout43.xml" /><Relationship Id="rId11" Type="http://schemas.openxmlformats.org/officeDocument/2006/relationships/slideLayout" Target="../slideLayouts/slideLayout44.xml" /><Relationship Id="rId12" Type="http://schemas.openxmlformats.org/officeDocument/2006/relationships/theme" Target="../theme/theme4.xml" /><Relationship Id="rId2" Type="http://schemas.openxmlformats.org/officeDocument/2006/relationships/slideLayout" Target="../slideLayouts/slideLayout35.xml" /><Relationship Id="rId3" Type="http://schemas.openxmlformats.org/officeDocument/2006/relationships/slideLayout" Target="../slideLayouts/slideLayout36.xml" /><Relationship Id="rId4" Type="http://schemas.openxmlformats.org/officeDocument/2006/relationships/slideLayout" Target="../slideLayouts/slideLayout37.xml" /><Relationship Id="rId5" Type="http://schemas.openxmlformats.org/officeDocument/2006/relationships/slideLayout" Target="../slideLayouts/slideLayout38.xml" /><Relationship Id="rId6" Type="http://schemas.openxmlformats.org/officeDocument/2006/relationships/slideLayout" Target="../slideLayouts/slideLayout39.xml" /><Relationship Id="rId7" Type="http://schemas.openxmlformats.org/officeDocument/2006/relationships/slideLayout" Target="../slideLayouts/slideLayout40.xml" /><Relationship Id="rId8" Type="http://schemas.openxmlformats.org/officeDocument/2006/relationships/slideLayout" Target="../slideLayouts/slideLayout41.xml" /><Relationship Id="rId9" Type="http://schemas.openxmlformats.org/officeDocument/2006/relationships/slideLayout" Target="../slideLayouts/slideLayout42.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45.xml" /><Relationship Id="rId10" Type="http://schemas.openxmlformats.org/officeDocument/2006/relationships/slideLayout" Target="../slideLayouts/slideLayout54.xml" /><Relationship Id="rId11" Type="http://schemas.openxmlformats.org/officeDocument/2006/relationships/slideLayout" Target="../slideLayouts/slideLayout55.xml" /><Relationship Id="rId12" Type="http://schemas.openxmlformats.org/officeDocument/2006/relationships/theme" Target="../theme/theme5.xml" /><Relationship Id="rId2" Type="http://schemas.openxmlformats.org/officeDocument/2006/relationships/slideLayout" Target="../slideLayouts/slideLayout46.xml" /><Relationship Id="rId3" Type="http://schemas.openxmlformats.org/officeDocument/2006/relationships/slideLayout" Target="../slideLayouts/slideLayout47.xml" /><Relationship Id="rId4" Type="http://schemas.openxmlformats.org/officeDocument/2006/relationships/slideLayout" Target="../slideLayouts/slideLayout48.xml" /><Relationship Id="rId5" Type="http://schemas.openxmlformats.org/officeDocument/2006/relationships/slideLayout" Target="../slideLayouts/slideLayout49.xml" /><Relationship Id="rId6" Type="http://schemas.openxmlformats.org/officeDocument/2006/relationships/slideLayout" Target="../slideLayouts/slideLayout50.xml" /><Relationship Id="rId7" Type="http://schemas.openxmlformats.org/officeDocument/2006/relationships/slideLayout" Target="../slideLayouts/slideLayout51.xml" /><Relationship Id="rId8" Type="http://schemas.openxmlformats.org/officeDocument/2006/relationships/slideLayout" Target="../slideLayouts/slideLayout52.xml" /><Relationship Id="rId9" Type="http://schemas.openxmlformats.org/officeDocument/2006/relationships/slideLayout" Target="../slideLayouts/slideLayout53.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56.xml" /><Relationship Id="rId10" Type="http://schemas.openxmlformats.org/officeDocument/2006/relationships/slideLayout" Target="../slideLayouts/slideLayout65.xml" /><Relationship Id="rId11" Type="http://schemas.openxmlformats.org/officeDocument/2006/relationships/slideLayout" Target="../slideLayouts/slideLayout66.xml" /><Relationship Id="rId12" Type="http://schemas.openxmlformats.org/officeDocument/2006/relationships/theme" Target="../theme/theme6.xml" /><Relationship Id="rId2" Type="http://schemas.openxmlformats.org/officeDocument/2006/relationships/slideLayout" Target="../slideLayouts/slideLayout57.xml" /><Relationship Id="rId3" Type="http://schemas.openxmlformats.org/officeDocument/2006/relationships/slideLayout" Target="../slideLayouts/slideLayout58.xml" /><Relationship Id="rId4" Type="http://schemas.openxmlformats.org/officeDocument/2006/relationships/slideLayout" Target="../slideLayouts/slideLayout59.xml" /><Relationship Id="rId5" Type="http://schemas.openxmlformats.org/officeDocument/2006/relationships/slideLayout" Target="../slideLayouts/slideLayout60.xml" /><Relationship Id="rId6" Type="http://schemas.openxmlformats.org/officeDocument/2006/relationships/slideLayout" Target="../slideLayouts/slideLayout61.xml" /><Relationship Id="rId7" Type="http://schemas.openxmlformats.org/officeDocument/2006/relationships/slideLayout" Target="../slideLayouts/slideLayout62.xml" /><Relationship Id="rId8" Type="http://schemas.openxmlformats.org/officeDocument/2006/relationships/slideLayout" Target="../slideLayouts/slideLayout63.xml" /><Relationship Id="rId9" Type="http://schemas.openxmlformats.org/officeDocument/2006/relationships/slideLayout" Target="../slideLayouts/slideLayout64.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3">
        <a:schemeClr val="bg2"/>
      </p:bgRef>
    </p:bg>
    <p:spTree>
      <p:nvGrpSpPr>
        <p:cNvPr id="1" name=""/>
        <p:cNvGrpSpPr/>
        <p:nvPr/>
      </p:nvGrpSpPr>
      <p:grpSpPr>
        <a:xfrm>
          <a:off x="0" y="0"/>
          <a: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defPPr>
              <a:defRPr lang="en-US"/>
            </a:defPPr>
            <a:lvl1pPr marL="0" algn="l" defTabSz="914400" rtl="0" eaLnBrk="1" latinLnBrk="0" hangingPunct="1">
              <a:defRPr kumimoji="0" sz="1200" kern="1200">
                <a:solidFill>
                  <a:schemeClr val="tx1">
                    <a:shade val="50000"/>
                  </a:schemeClr>
                </a:solidFill>
                <a:latin typeface="+mn-lt"/>
                <a:ea typeface="+mn-ea"/>
                <a:cs typeface="+mn-cs"/>
              </a:defRPr>
            </a:lvl1pPr>
          </a:lstStyle>
          <a:p>
            <a:fld id="{5A143F33-5077-4860-9D8E-404A53B7291A}" type="datetimeFigureOut">
              <a:rPr lang="en-US" smtClean="0"/>
              <a:t>10/17/2021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defPPr>
              <a:defRPr lang="en-US"/>
            </a:defPPr>
            <a:lvl1pPr marL="0" algn="ctr" defTabSz="914400" rtl="0" eaLnBrk="1" latinLnBrk="0" hangingPunct="1">
              <a:defRPr kumimoji="0" sz="1200" kern="1200">
                <a:solidFill>
                  <a:schemeClr val="tx1">
                    <a:shade val="50000"/>
                  </a:schemeClr>
                </a:solidFill>
                <a:latin typeface="+mn-lt"/>
                <a:ea typeface="+mn-ea"/>
                <a:cs typeface="+mn-cs"/>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defPPr>
              <a:defRPr lang="en-US"/>
            </a:defPPr>
            <a:lvl1pPr marL="0" algn="r" defTabSz="914400" rtl="0" eaLnBrk="1" latinLnBrk="0" hangingPunct="1">
              <a:defRPr kumimoji="0" sz="1200" kern="1200">
                <a:solidFill>
                  <a:schemeClr val="tx1">
                    <a:shade val="50000"/>
                  </a:schemeClr>
                </a:solidFill>
                <a:latin typeface="+mn-lt"/>
                <a:ea typeface="+mn-ea"/>
                <a:cs typeface="+mn-cs"/>
              </a:defRPr>
            </a:lvl1pPr>
          </a:lstStyle>
          <a:p>
            <a:fld id="{540EB771-865F-4BDF-94DC-91716EA7755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Tx/>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3">
        <a:schemeClr val="bg2"/>
      </p:bgRef>
    </p:bg>
    <p:spTree>
      <p:nvGrpSpPr>
        <p:cNvPr id="1" name=""/>
        <p:cNvGrpSpPr/>
        <p:nvPr/>
      </p:nvGrpSpPr>
      <p:grpSpPr>
        <a:xfrm>
          <a:off x="0" y="0"/>
          <a: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defPPr>
              <a:defRPr lang="en-US"/>
            </a:defPPr>
            <a:lvl1pPr marL="0" algn="l" defTabSz="914400" rtl="0" eaLnBrk="1" latinLnBrk="0" hangingPunct="1">
              <a:defRPr kumimoji="0" sz="1200" kern="1200">
                <a:solidFill>
                  <a:schemeClr val="tx1">
                    <a:shade val="50000"/>
                  </a:schemeClr>
                </a:solidFill>
                <a:latin typeface="+mn-lt"/>
                <a:ea typeface="+mn-ea"/>
                <a:cs typeface="+mn-cs"/>
              </a:defRPr>
            </a:lvl1pPr>
          </a:lstStyle>
          <a:p>
            <a:fld id="{42924844-EE7E-4F18-AE9F-3FF3312981CF}" type="datetimeFigureOut">
              <a:rPr lang="en-IN" smtClean="0"/>
              <a:t>18-10-2021</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defPPr>
              <a:defRPr lang="en-US"/>
            </a:defPPr>
            <a:lvl1pPr marL="0" algn="ctr" defTabSz="914400" rtl="0" eaLnBrk="1" latinLnBrk="0" hangingPunct="1">
              <a:defRPr kumimoji="0" sz="1200" kern="1200">
                <a:solidFill>
                  <a:schemeClr val="tx1">
                    <a:shade val="50000"/>
                  </a:schemeClr>
                </a:solidFill>
                <a:latin typeface="+mn-lt"/>
                <a:ea typeface="+mn-ea"/>
                <a:cs typeface="+mn-cs"/>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defPPr>
              <a:defRPr lang="en-US"/>
            </a:defPPr>
            <a:lvl1pPr marL="0" algn="r" defTabSz="914400" rtl="0" eaLnBrk="1" latinLnBrk="0" hangingPunct="1">
              <a:defRPr kumimoji="0" sz="1200" kern="1200">
                <a:solidFill>
                  <a:schemeClr val="tx1">
                    <a:shade val="50000"/>
                  </a:schemeClr>
                </a:solidFill>
                <a:latin typeface="+mn-lt"/>
                <a:ea typeface="+mn-ea"/>
                <a:cs typeface="+mn-cs"/>
              </a:defRPr>
            </a:lvl1pPr>
          </a:lstStyle>
          <a:p>
            <a:fld id="{B10CB515-3443-4961-92DA-40FB77CE0F5B}" type="slidenum">
              <a:rPr lang="en-IN" smtClean="0"/>
              <a:t>‹#›</a:t>
            </a:fld>
            <a:endParaRPr lang="en-IN"/>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Tx/>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3">
        <a:schemeClr val="bg2"/>
      </p:bgRef>
    </p:bg>
    <p:spTree>
      <p:nvGrpSpPr>
        <p:cNvPr id="1" name=""/>
        <p:cNvGrpSpPr/>
        <p:nvPr/>
      </p:nvGrpSpPr>
      <p:grpSpPr>
        <a:xfrm>
          <a:off x="0" y="0"/>
          <a: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defPPr>
              <a:defRPr lang="en-US"/>
            </a:defPPr>
            <a:lvl1pPr marL="0" algn="l" defTabSz="914400" rtl="0" eaLnBrk="1" latinLnBrk="0" hangingPunct="1">
              <a:defRPr kumimoji="0" sz="1200" kern="1200">
                <a:solidFill>
                  <a:schemeClr val="tx1">
                    <a:shade val="50000"/>
                  </a:schemeClr>
                </a:solidFill>
                <a:latin typeface="+mn-lt"/>
                <a:ea typeface="+mn-ea"/>
                <a:cs typeface="+mn-cs"/>
              </a:defRPr>
            </a:lvl1pPr>
          </a:lstStyle>
          <a:p>
            <a:fld id="{44F0B71E-4C5F-4BAF-96F3-74ED304DBDE6}" type="datetimeFigureOut">
              <a:rPr lang="en-IN" smtClean="0"/>
              <a:t>19-10-2021</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defPPr>
              <a:defRPr lang="en-US"/>
            </a:defPPr>
            <a:lvl1pPr marL="0" algn="ctr" defTabSz="914400" rtl="0" eaLnBrk="1" latinLnBrk="0" hangingPunct="1">
              <a:defRPr kumimoji="0" sz="1200" kern="1200">
                <a:solidFill>
                  <a:schemeClr val="tx1">
                    <a:shade val="50000"/>
                  </a:schemeClr>
                </a:solidFill>
                <a:latin typeface="+mn-lt"/>
                <a:ea typeface="+mn-ea"/>
                <a:cs typeface="+mn-cs"/>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defPPr>
              <a:defRPr lang="en-US"/>
            </a:defPPr>
            <a:lvl1pPr marL="0" algn="r" defTabSz="914400" rtl="0" eaLnBrk="1" latinLnBrk="0" hangingPunct="1">
              <a:defRPr kumimoji="0" sz="1200" kern="1200">
                <a:solidFill>
                  <a:schemeClr val="tx1">
                    <a:shade val="50000"/>
                  </a:schemeClr>
                </a:solidFill>
                <a:latin typeface="+mn-lt"/>
                <a:ea typeface="+mn-ea"/>
                <a:cs typeface="+mn-cs"/>
              </a:defRPr>
            </a:lvl1pPr>
          </a:lstStyle>
          <a:p>
            <a:fld id="{F1915A73-052B-4675-9B3C-441E3B366E29}" type="slidenum">
              <a:rPr lang="en-IN" smtClean="0"/>
              <a:t>‹#›</a:t>
            </a:fld>
            <a:endParaRPr lang="en-IN"/>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Tx/>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3">
        <a:schemeClr val="bg2"/>
      </p:bgRef>
    </p:bg>
    <p:spTree>
      <p:nvGrpSpPr>
        <p:cNvPr id="1" name=""/>
        <p:cNvGrpSpPr/>
        <p:nvPr/>
      </p:nvGrpSpPr>
      <p:grpSpPr>
        <a:xfrm>
          <a:off x="0" y="0"/>
          <a: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defPPr>
              <a:defRPr lang="en-US"/>
            </a:defPPr>
            <a:lvl1pPr marL="0" algn="l" defTabSz="914400" rtl="0" eaLnBrk="1" latinLnBrk="0" hangingPunct="1">
              <a:defRPr kumimoji="0" sz="1200" kern="1200">
                <a:solidFill>
                  <a:schemeClr val="tx1">
                    <a:shade val="50000"/>
                  </a:schemeClr>
                </a:solidFill>
                <a:latin typeface="+mn-lt"/>
                <a:ea typeface="+mn-ea"/>
                <a:cs typeface="+mn-cs"/>
              </a:defRPr>
            </a:lvl1pPr>
          </a:lstStyle>
          <a:p>
            <a:fld id="{3C5E8C9A-DDBE-4B12-B143-65016F0C85D3}" type="datetimeFigureOut">
              <a:rPr lang="en-US" smtClean="0"/>
              <a:t>10/19/2021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defPPr>
              <a:defRPr lang="en-US"/>
            </a:defPPr>
            <a:lvl1pPr marL="0" algn="ctr" defTabSz="914400" rtl="0" eaLnBrk="1" latinLnBrk="0" hangingPunct="1">
              <a:defRPr kumimoji="0" sz="1200" kern="1200">
                <a:solidFill>
                  <a:schemeClr val="tx1">
                    <a:shade val="50000"/>
                  </a:schemeClr>
                </a:solidFill>
                <a:latin typeface="+mn-lt"/>
                <a:ea typeface="+mn-ea"/>
                <a:cs typeface="+mn-cs"/>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defPPr>
              <a:defRPr lang="en-US"/>
            </a:defPPr>
            <a:lvl1pPr marL="0" algn="r" defTabSz="914400" rtl="0" eaLnBrk="1" latinLnBrk="0" hangingPunct="1">
              <a:defRPr kumimoji="0" sz="1200" kern="1200">
                <a:solidFill>
                  <a:schemeClr val="tx1">
                    <a:shade val="50000"/>
                  </a:schemeClr>
                </a:solidFill>
                <a:latin typeface="+mn-lt"/>
                <a:ea typeface="+mn-ea"/>
                <a:cs typeface="+mn-cs"/>
              </a:defRPr>
            </a:lvl1pPr>
          </a:lstStyle>
          <a:p>
            <a:fld id="{C7C7734E-7B31-4CA5-8663-EB518A1101A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Tx/>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2"/>
      </p:bgRef>
    </p:bg>
    <p:spTree>
      <p:nvGrpSpPr>
        <p:cNvPr id="1" name=""/>
        <p:cNvGrpSpPr/>
        <p:nvPr/>
      </p:nvGrpSpPr>
      <p:grpSpPr>
        <a:xfrm>
          <a:off x="0" y="0"/>
          <a: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stStyle>
          <a:p>
            <a:fld id="{E3A5DBDF-1995-4F3C-987A-6718C5515547}" type="datetimeFigureOut">
              <a:rPr lang="en-US" smtClean="0"/>
              <a:t>10/19/2021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defPPr>
              <a:defRPr lang="en-US"/>
            </a:defPPr>
            <a:lvl1pPr marL="0" algn="l" defTabSz="914400" rtl="0" eaLnBrk="1" latinLnBrk="0" hangingPunct="1">
              <a:defRPr kumimoji="0" sz="1000" kern="1200">
                <a:solidFill>
                  <a:schemeClr val="bg2">
                    <a:shade val="50000"/>
                  </a:schemeClr>
                </a:solidFill>
                <a:latin typeface="+mn-lt"/>
                <a:ea typeface="+mn-ea"/>
                <a:cs typeface="+mn-cs"/>
              </a:defRPr>
            </a:lvl1pPr>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stStyle>
          <a:p>
            <a:fld id="{55D6FEA7-5D5C-4490-9B4A-A563157F65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Tx/>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Tx/>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Tx/>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Tx/>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Tx/>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Tx/>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Tx/>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56.xml" /></Relationships>
</file>

<file path=ppt/slides/_rels/slide101.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102.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103.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104.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105.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106.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107.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108.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109.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10.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111.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112.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113.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114.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115.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116.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117.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118.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119.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20.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pn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4.pn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5.pn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hyperlink" Target="mailto:rmksierbook@gmail.com"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hyperlink" Target="mailto:mgk3591@gmail.com" TargetMode="Externa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23.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34.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x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45.xml"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685800" y="381001"/>
            <a:ext cx="7772400" cy="1600199"/>
          </a:xfrm>
        </p:spPr>
        <p:txBody>
          <a:bodyPr>
            <a:normAutofit/>
          </a:bodyPr>
          <a:lstStyle/>
          <a:p>
            <a:r>
              <a:rPr lang="en-US" sz="3200">
                <a:latin typeface="Arial" pitchFamily="34" charset="0"/>
                <a:cs typeface="Arial" pitchFamily="34" charset="0"/>
              </a:rPr>
              <a:t>SARFAESI 2002</a:t>
            </a:r>
            <a:br>
              <a:rPr lang="en-US" sz="3200">
                <a:latin typeface="Arial" pitchFamily="34" charset="0"/>
                <a:cs typeface="Arial" pitchFamily="34" charset="0"/>
              </a:rPr>
            </a:br>
            <a:r>
              <a:rPr lang="en-US" sz="2400">
                <a:latin typeface="Arial" pitchFamily="34" charset="0"/>
                <a:cs typeface="Arial" pitchFamily="34" charset="0"/>
              </a:rPr>
              <a:t>SECURITISATION AND RECONSTRUCTION OF FINANCIAL ASSETS AND ENFORCEMENT OF SECURITY INTEREST 2002 </a:t>
            </a:r>
          </a:p>
        </p:txBody>
      </p:sp>
      <p:sp>
        <p:nvSpPr>
          <p:cNvPr id="3" name="Subtitle 2"/>
          <p:cNvSpPr>
            <a:spLocks noGrp="1"/>
          </p:cNvSpPr>
          <p:nvPr>
            <p:ph type="subTitle" idx="1"/>
          </p:nvPr>
        </p:nvSpPr>
        <p:spPr>
          <a:xfrm>
            <a:off x="762000" y="1828800"/>
            <a:ext cx="7772400" cy="4343400"/>
          </a:xfrm>
        </p:spPr>
        <p:txBody>
          <a:bodyPr>
            <a:normAutofit/>
          </a:bodyPr>
          <a:lstStyle/>
          <a:p>
            <a:endParaRPr lang="en-US" sz="2400"/>
          </a:p>
          <a:p>
            <a:endParaRPr lang="en-US" sz="2400"/>
          </a:p>
          <a:p>
            <a:endParaRPr lang="en-US" sz="2400"/>
          </a:p>
          <a:p>
            <a:r>
              <a:rPr lang="en-US" sz="2400">
                <a:latin typeface="Arial" pitchFamily="34" charset="0"/>
                <a:cs typeface="Arial" pitchFamily="34" charset="0"/>
              </a:rPr>
              <a:t>ENFORCEMENT OF SECURITY INTEREST</a:t>
            </a:r>
          </a:p>
          <a:p>
            <a:r>
              <a:rPr lang="en-US" sz="4000">
                <a:latin typeface="Arial" pitchFamily="34" charset="0"/>
                <a:cs typeface="Arial" pitchFamily="34" charset="0"/>
              </a:rPr>
              <a:t>GREAT WEAPON</a:t>
            </a:r>
          </a:p>
          <a:p>
            <a:r>
              <a:rPr lang="en-US" sz="2200">
                <a:latin typeface="Arial" pitchFamily="34" charset="0"/>
                <a:cs typeface="Arial" pitchFamily="34" charset="0"/>
              </a:rPr>
              <a:t>A SECURED CREDITOR CAN ENFORCE SECURITY INTEREST WITHOUT INTERVENTION OF  THE COURT(SECTION 13-1)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t>SARFAESI 2002: STEP BY STEP ACTIONS POINTS</a:t>
            </a:r>
            <a:endParaRPr lang="en-US" sz="2400"/>
          </a:p>
        </p:txBody>
      </p:sp>
      <p:sp>
        <p:nvSpPr>
          <p:cNvPr id="3" name="Content Placeholder 2"/>
          <p:cNvSpPr>
            <a:spLocks noGrp="1"/>
          </p:cNvSpPr>
          <p:nvPr>
            <p:ph idx="1"/>
          </p:nvPr>
        </p:nvSpPr>
        <p:spPr>
          <a:xfrm>
            <a:off x="266700" y="1412722"/>
            <a:ext cx="8610600" cy="4709160"/>
          </a:xfrm>
        </p:spPr>
        <p:txBody>
          <a:bodyPr>
            <a:noAutofit/>
          </a:bodyPr>
          <a:lstStyle/>
          <a:p>
            <a:pPr>
              <a:spcBef>
                <a:spcPts val="600"/>
              </a:spcBef>
              <a:buFont typeface="Wingdings" pitchFamily="2" charset="2"/>
              <a:buChar char="Ø"/>
            </a:pPr>
            <a:r>
              <a:rPr lang="en-US" sz="1800" b="1">
                <a:latin typeface="Arial" pitchFamily="34" charset="0"/>
              </a:rPr>
              <a:t>CONDITIONS NEEDS TO BE FULFILLED BEFORE ISSUE OF NOTICE13(2)</a:t>
            </a:r>
          </a:p>
          <a:p>
            <a:pPr>
              <a:spcBef>
                <a:spcPts val="600"/>
              </a:spcBef>
              <a:buFont typeface="Wingdings" pitchFamily="2" charset="2"/>
              <a:buChar char="Ø"/>
            </a:pPr>
            <a:endParaRPr lang="en-US" sz="1800" smtClean="0">
              <a:latin typeface="Arial" pitchFamily="34" charset="0"/>
            </a:endParaRPr>
          </a:p>
          <a:p>
            <a:pPr>
              <a:spcBef>
                <a:spcPts val="600"/>
              </a:spcBef>
              <a:buFont typeface="Wingdings" pitchFamily="2" charset="2"/>
              <a:buChar char="Ø"/>
            </a:pPr>
            <a:r>
              <a:rPr lang="en-US" sz="1800" smtClean="0">
                <a:latin typeface="Arial" pitchFamily="34" charset="0"/>
              </a:rPr>
              <a:t>NPA</a:t>
            </a:r>
            <a:r>
              <a:rPr lang="en-US" sz="1800">
                <a:latin typeface="Arial" pitchFamily="34" charset="0"/>
              </a:rPr>
              <a:t>.(S13(2</a:t>
            </a:r>
            <a:r>
              <a:rPr lang="en-US" sz="1800" smtClean="0">
                <a:latin typeface="Arial" pitchFamily="34" charset="0"/>
              </a:rPr>
              <a:t>)) as per RBI Guidelines.</a:t>
            </a:r>
          </a:p>
          <a:p>
            <a:pPr>
              <a:spcBef>
                <a:spcPts val="600"/>
              </a:spcBef>
              <a:buFont typeface="Wingdings" pitchFamily="2" charset="2"/>
              <a:buChar char="Ø"/>
            </a:pPr>
            <a:endParaRPr lang="en-US" sz="1800">
              <a:latin typeface="Arial" pitchFamily="34" charset="0"/>
            </a:endParaRPr>
          </a:p>
          <a:p>
            <a:pPr>
              <a:spcBef>
                <a:spcPts val="600"/>
              </a:spcBef>
              <a:buFont typeface="Wingdings" pitchFamily="2" charset="2"/>
              <a:buChar char="Ø"/>
            </a:pPr>
            <a:r>
              <a:rPr lang="en-US" sz="1800">
                <a:latin typeface="Arial" pitchFamily="34" charset="0"/>
              </a:rPr>
              <a:t> Outstandings(including unapplied interest  up to the date of notice ) – Rs.1 lac &amp; above(S31(h</a:t>
            </a:r>
            <a:r>
              <a:rPr lang="en-US" sz="1800" smtClean="0">
                <a:latin typeface="Arial" pitchFamily="34" charset="0"/>
              </a:rPr>
              <a:t>)).</a:t>
            </a:r>
          </a:p>
          <a:p>
            <a:pPr>
              <a:spcBef>
                <a:spcPts val="600"/>
              </a:spcBef>
              <a:buFont typeface="Wingdings" pitchFamily="2" charset="2"/>
              <a:buChar char="Ø"/>
            </a:pPr>
            <a:endParaRPr lang="en-US" sz="1800">
              <a:latin typeface="Arial" pitchFamily="34" charset="0"/>
            </a:endParaRPr>
          </a:p>
          <a:p>
            <a:pPr>
              <a:spcBef>
                <a:spcPts val="600"/>
              </a:spcBef>
              <a:buFont typeface="Wingdings" pitchFamily="2" charset="2"/>
              <a:buChar char="Ø"/>
            </a:pPr>
            <a:r>
              <a:rPr lang="en-US" sz="1800">
                <a:latin typeface="Arial" pitchFamily="34" charset="0"/>
              </a:rPr>
              <a:t> Outstandings should be minimum 20% or more of Principal and Interest thereon(S31(j</a:t>
            </a:r>
            <a:r>
              <a:rPr lang="en-US" sz="1800" smtClean="0">
                <a:latin typeface="Arial" pitchFamily="34" charset="0"/>
              </a:rPr>
              <a:t>))</a:t>
            </a:r>
          </a:p>
          <a:p>
            <a:pPr>
              <a:spcBef>
                <a:spcPts val="600"/>
              </a:spcBef>
              <a:buNone/>
            </a:pPr>
            <a:endParaRPr lang="en-US" sz="1800">
              <a:latin typeface="Arial" pitchFamily="34" charset="0"/>
            </a:endParaRPr>
          </a:p>
          <a:p>
            <a:pPr>
              <a:spcBef>
                <a:spcPts val="600"/>
              </a:spcBef>
              <a:buFont typeface="Wingdings" pitchFamily="2" charset="2"/>
              <a:buChar char="Ø"/>
            </a:pPr>
            <a:r>
              <a:rPr lang="en-US" sz="1800">
                <a:latin typeface="Arial" pitchFamily="34" charset="0"/>
              </a:rPr>
              <a:t> Secured by Mortgage / </a:t>
            </a:r>
            <a:r>
              <a:rPr lang="en-US" sz="1800" smtClean="0">
                <a:latin typeface="Arial" pitchFamily="34" charset="0"/>
              </a:rPr>
              <a:t>Hypothecation/Pledge/Tangible/(Debtors)((</a:t>
            </a:r>
            <a:r>
              <a:rPr lang="en-US" sz="1800">
                <a:latin typeface="Arial" pitchFamily="34" charset="0"/>
              </a:rPr>
              <a:t>R4(5)a,b,c,i,ii,iii,iv</a:t>
            </a:r>
            <a:r>
              <a:rPr lang="en-US" sz="1500" smtClean="0">
                <a:latin typeface="Arial" pitchFamily="34" charset="0"/>
              </a:rPr>
              <a:t>)</a:t>
            </a:r>
            <a:endParaRPr lang="en-US" sz="150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normAutofit/>
          </a:bodyPr>
          <a:lstStyle/>
          <a:p>
            <a:r>
              <a:rPr lang="en-US" sz="2800" b="1" smtClean="0"/>
              <a:t>NEGOTIABLE INSTRUMENTS ACT 1881</a:t>
            </a:r>
            <a:br>
              <a:rPr lang="en-US" sz="2800" b="1" smtClean="0"/>
            </a:br>
            <a:r>
              <a:rPr lang="en-US" sz="2800" b="1" smtClean="0"/>
              <a:t>SECTION 138 TO 148</a:t>
            </a:r>
            <a:br>
              <a:rPr lang="en-US" sz="2800" b="1" smtClean="0"/>
            </a:br>
            <a:r>
              <a:rPr lang="en-US" sz="2800" b="1" smtClean="0"/>
              <a:t>ANOTHER SHARP WEAPON FOR NPA RECOVERY</a:t>
            </a:r>
            <a:endParaRPr lang="en-US" sz="2800" b="1"/>
          </a:p>
        </p:txBody>
      </p:sp>
      <p:sp>
        <p:nvSpPr>
          <p:cNvPr id="3" name="Subtitle 2"/>
          <p:cNvSpPr>
            <a:spLocks noGrp="1"/>
          </p:cNvSpPr>
          <p:nvPr>
            <p:ph type="subTitle" idx="1"/>
          </p:nvPr>
        </p:nvSpPr>
        <p:spPr/>
        <p:txBody>
          <a:bodyPr/>
          <a:lstStyle/>
          <a:p>
            <a:endParaRPr lang="en-US" b="1" smtClean="0">
              <a:solidFill>
                <a:schemeClr val="tx1"/>
              </a:solidFill>
            </a:endParaRPr>
          </a:p>
          <a:p>
            <a:r>
              <a:rPr lang="en-US" b="1" smtClean="0">
                <a:solidFill>
                  <a:schemeClr val="tx1"/>
                </a:solidFill>
              </a:rPr>
              <a:t>WELCOME</a:t>
            </a:r>
            <a:endParaRPr lang="en-US" b="1">
              <a:solidFill>
                <a:schemeClr val="tx1"/>
              </a:solidFill>
            </a:endParaRPr>
          </a:p>
        </p:txBody>
      </p:sp>
    </p:spTree>
  </p:cSld>
  <p:clrMapOvr>
    <a:masterClrMapping/>
  </p:clrMapOvr>
  <p:transition/>
  <p:timing/>
</p:sld>
</file>

<file path=ppt/slides/slide10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 </a:t>
            </a:r>
            <a:r>
              <a:rPr lang="en-US" b="1" smtClean="0"/>
              <a:t>OBJECTS</a:t>
            </a:r>
            <a:endParaRPr lang="en-US" b="1"/>
          </a:p>
        </p:txBody>
      </p:sp>
      <p:sp>
        <p:nvSpPr>
          <p:cNvPr id="3" name="Content Placeholder 2"/>
          <p:cNvSpPr>
            <a:spLocks noGrp="1"/>
          </p:cNvSpPr>
          <p:nvPr>
            <p:ph idx="1"/>
          </p:nvPr>
        </p:nvSpPr>
        <p:spPr/>
        <p:txBody>
          <a:bodyPr>
            <a:noAutofit/>
          </a:bodyPr>
          <a:lstStyle/>
          <a:p>
            <a:pPr>
              <a:buNone/>
            </a:pPr>
            <a:r>
              <a:rPr lang="en-US" sz="2400" smtClean="0"/>
              <a:t>    The objects and the reasons clause of the bill which Introduced the Amending Act Section 143 &amp; 148, would show that the new Chapter was incorporated specifically to “ </a:t>
            </a:r>
            <a:r>
              <a:rPr lang="en-US" sz="2400" b="1" smtClean="0"/>
              <a:t>TO ENHANCE THE ACCEPTABILITY OF CHEQUES IN SETTLEMENT OF LIABILITIES BY MAKING THE DRAWER LIABLE FOR PENALTIES IN CASE OF BOUNCING OF CHEQUES DUE TO INSUFFICIENCY OF FUNDS IN THE ACCOUNT OR FOR THE REASON THAT IT EXCEEDS THE ARRANGEMENTS MADE BY THE DRAWER WITH ADEQUATE SAFEGAURDS TO PREVENT HARRASSMENT OF HONEST DRAWERS”</a:t>
            </a:r>
            <a:endParaRPr lang="en-US" sz="2400" b="1"/>
          </a:p>
        </p:txBody>
      </p:sp>
    </p:spTree>
  </p:cSld>
  <p:clrMapOvr>
    <a:masterClrMapping/>
  </p:clrMapOvr>
  <p:transition/>
  <p:timing/>
</p:sld>
</file>

<file path=ppt/slides/slide10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t>N.I. ACT SECTION 138</a:t>
            </a:r>
            <a:endParaRPr lang="en-US" b="1"/>
          </a:p>
        </p:txBody>
      </p:sp>
      <p:sp>
        <p:nvSpPr>
          <p:cNvPr id="3" name="Content Placeholder 2"/>
          <p:cNvSpPr>
            <a:spLocks noGrp="1"/>
          </p:cNvSpPr>
          <p:nvPr>
            <p:ph idx="1"/>
          </p:nvPr>
        </p:nvSpPr>
        <p:spPr/>
        <p:txBody>
          <a:bodyPr>
            <a:normAutofit fontScale="70000" lnSpcReduction="20000"/>
          </a:bodyPr>
          <a:lstStyle/>
          <a:p>
            <a:pPr>
              <a:buNone/>
            </a:pPr>
            <a:r>
              <a:rPr lang="en-US" b="1" smtClean="0"/>
              <a:t>    DISHONOUR OF THE CHEQUE FOR INSUFFICIENCY OF FUNDS IN THE ACCOUNT.</a:t>
            </a:r>
          </a:p>
          <a:p>
            <a:pPr>
              <a:buNone/>
            </a:pPr>
            <a:r>
              <a:rPr lang="en-US" smtClean="0"/>
              <a:t>      Where any cheque drawn by a person on an account maintained by him with a banker for payment of any amount of money to another person from out of that account for the discharge, in whole or in part, of any debt or other liability, is returned by the bank unpaid, either because of the amount of money standing to the credit of that  account is insufficient to honour the cheque or that if exceeds the amount arranged to be paid from that account by an agreement made with that bank, such a person shall be deemed to have committed an offence and shall without prejudice to any other provision of this Act, be punished with imprisonment for a term which may extended to two years or with fine which may extend to twice the amount of the cheque or with both.</a:t>
            </a:r>
            <a:endParaRPr lang="en-US"/>
          </a:p>
        </p:txBody>
      </p:sp>
    </p:spTree>
  </p:cSld>
  <p:clrMapOvr>
    <a:masterClrMapping/>
  </p:clrMapOvr>
  <p:transition/>
  <p:timing/>
</p:sld>
</file>

<file path=ppt/slides/slide10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t>N.I. ACT SECTION138</a:t>
            </a:r>
            <a:endParaRPr lang="en-US" b="1"/>
          </a:p>
        </p:txBody>
      </p:sp>
      <p:sp>
        <p:nvSpPr>
          <p:cNvPr id="3" name="Content Placeholder 2"/>
          <p:cNvSpPr>
            <a:spLocks noGrp="1"/>
          </p:cNvSpPr>
          <p:nvPr>
            <p:ph idx="1"/>
          </p:nvPr>
        </p:nvSpPr>
        <p:spPr/>
        <p:txBody>
          <a:bodyPr/>
          <a:lstStyle/>
          <a:p>
            <a:r>
              <a:rPr lang="en-US" b="1" smtClean="0"/>
              <a:t>CONDITIONS TO FULLFIL</a:t>
            </a:r>
          </a:p>
          <a:p>
            <a:pPr marL="514350" indent="-514350">
              <a:buAutoNum type="arabicPeriod"/>
            </a:pPr>
            <a:r>
              <a:rPr lang="en-US" err="1" smtClean="0"/>
              <a:t>Cheque presented within time.(138(a))</a:t>
            </a:r>
          </a:p>
          <a:p>
            <a:pPr marL="514350" indent="-514350">
              <a:buAutoNum type="arabicPeriod"/>
            </a:pPr>
            <a:r>
              <a:rPr lang="en-US" smtClean="0"/>
              <a:t>Payee makes demand by giving notice in writing within 30 days from dishonour of the cheque.(138(b))</a:t>
            </a:r>
          </a:p>
          <a:p>
            <a:pPr marL="514350" indent="-514350">
              <a:buAutoNum type="arabicPeriod"/>
            </a:pPr>
            <a:r>
              <a:rPr lang="en-US" smtClean="0"/>
              <a:t>The drawer fails to pay the amount within 15 days of receipt of the demand notice.(138(c))</a:t>
            </a:r>
            <a:endParaRPr lang="en-US"/>
          </a:p>
        </p:txBody>
      </p:sp>
    </p:spTree>
  </p:cSld>
  <p:clrMapOvr>
    <a:masterClrMapping/>
  </p:clrMapOvr>
  <p:transition/>
  <p:timing/>
</p:sld>
</file>

<file path=ppt/slides/slide10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t>N.I.ACT SECTION 139</a:t>
            </a:r>
            <a:endParaRPr lang="en-US" b="1"/>
          </a:p>
        </p:txBody>
      </p:sp>
      <p:sp>
        <p:nvSpPr>
          <p:cNvPr id="3" name="Content Placeholder 2"/>
          <p:cNvSpPr>
            <a:spLocks noGrp="1"/>
          </p:cNvSpPr>
          <p:nvPr>
            <p:ph idx="1"/>
          </p:nvPr>
        </p:nvSpPr>
        <p:spPr/>
        <p:txBody>
          <a:bodyPr/>
          <a:lstStyle/>
          <a:p>
            <a:pPr>
              <a:buNone/>
            </a:pPr>
            <a:r>
              <a:rPr lang="en-US" smtClean="0"/>
              <a:t>    </a:t>
            </a:r>
            <a:r>
              <a:rPr lang="en-US" b="1" smtClean="0"/>
              <a:t>PRESUMPTION IN FAVOUR OF THE HOLDER</a:t>
            </a:r>
          </a:p>
          <a:p>
            <a:pPr>
              <a:buNone/>
            </a:pPr>
            <a:r>
              <a:rPr lang="en-US" smtClean="0"/>
              <a:t>    It shall be presumed, unless the contrary is proved,  that the holder of the cheque received the cheque, of the nature referred to in section 138 , for the discharge, in whole or in part of any debt or other liability.</a:t>
            </a:r>
            <a:endParaRPr lang="en-US"/>
          </a:p>
        </p:txBody>
      </p:sp>
    </p:spTree>
  </p:cSld>
  <p:clrMapOvr>
    <a:masterClrMapping/>
  </p:clrMapOvr>
  <p:transition/>
  <p:timing/>
</p:sld>
</file>

<file path=ppt/slides/slide10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t>N.I. ACT SECTION 140</a:t>
            </a:r>
            <a:endParaRPr lang="en-US" b="1"/>
          </a:p>
        </p:txBody>
      </p:sp>
      <p:sp>
        <p:nvSpPr>
          <p:cNvPr id="3" name="Content Placeholder 2"/>
          <p:cNvSpPr>
            <a:spLocks noGrp="1"/>
          </p:cNvSpPr>
          <p:nvPr>
            <p:ph idx="1"/>
          </p:nvPr>
        </p:nvSpPr>
        <p:spPr/>
        <p:txBody>
          <a:bodyPr/>
          <a:lstStyle/>
          <a:p>
            <a:pPr>
              <a:buNone/>
            </a:pPr>
            <a:r>
              <a:rPr lang="en-US" smtClean="0"/>
              <a:t>    </a:t>
            </a:r>
            <a:r>
              <a:rPr lang="en-US" b="1" smtClean="0"/>
              <a:t>DEFENCE WHICH MAY NOT BE ALLOWED IN ANY PROSECUTION UNDER SECTION 138</a:t>
            </a:r>
          </a:p>
          <a:p>
            <a:pPr>
              <a:buNone/>
            </a:pPr>
            <a:r>
              <a:rPr lang="en-US" smtClean="0"/>
              <a:t>    It shall not be a defence in a prosecution for an offence under section 138 that the drawer had no reason to believe when he issued the cheque that the cheque may be dishonoured on presentment for the reasons stated in the section.</a:t>
            </a:r>
            <a:endParaRPr lang="en-US"/>
          </a:p>
        </p:txBody>
      </p:sp>
    </p:spTree>
  </p:cSld>
  <p:clrMapOvr>
    <a:masterClrMapping/>
  </p:clrMapOvr>
  <p:transition/>
  <p:timing/>
</p:sld>
</file>

<file path=ppt/slides/slide10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t>N.I. SECTION 141</a:t>
            </a:r>
            <a:endParaRPr lang="en-US" b="1"/>
          </a:p>
        </p:txBody>
      </p:sp>
      <p:sp>
        <p:nvSpPr>
          <p:cNvPr id="3" name="Content Placeholder 2"/>
          <p:cNvSpPr>
            <a:spLocks noGrp="1"/>
          </p:cNvSpPr>
          <p:nvPr>
            <p:ph idx="1"/>
          </p:nvPr>
        </p:nvSpPr>
        <p:spPr/>
        <p:txBody>
          <a:bodyPr>
            <a:normAutofit fontScale="92500"/>
          </a:bodyPr>
          <a:lstStyle/>
          <a:p>
            <a:pPr>
              <a:buNone/>
            </a:pPr>
            <a:r>
              <a:rPr lang="en-US" smtClean="0"/>
              <a:t>    </a:t>
            </a:r>
            <a:r>
              <a:rPr lang="en-US" b="1" smtClean="0"/>
              <a:t>OFFENCES BY COMPANIES</a:t>
            </a:r>
          </a:p>
          <a:p>
            <a:pPr>
              <a:buNone/>
            </a:pPr>
            <a:r>
              <a:rPr lang="en-US" smtClean="0"/>
              <a:t>    If the person committing an offence under section 138 is a company, every person who at the time the offence was committed was incharge of and was responsible to the company for the conduct of the business of the company as well as the company shall be deemed to be guilty of the offence and shall be liable to be proceeded against and punished accordingly.</a:t>
            </a:r>
            <a:endParaRPr lang="en-US"/>
          </a:p>
        </p:txBody>
      </p:sp>
    </p:spTree>
  </p:cSld>
  <p:clrMapOvr>
    <a:masterClrMapping/>
  </p:clrMapOvr>
  <p:transition/>
  <p:timing/>
</p:sld>
</file>

<file path=ppt/slides/slide10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t>N. I. SECTION 142</a:t>
            </a:r>
            <a:endParaRPr lang="en-US" b="1"/>
          </a:p>
        </p:txBody>
      </p:sp>
      <p:sp>
        <p:nvSpPr>
          <p:cNvPr id="3" name="Content Placeholder 2"/>
          <p:cNvSpPr>
            <a:spLocks noGrp="1"/>
          </p:cNvSpPr>
          <p:nvPr>
            <p:ph idx="1"/>
          </p:nvPr>
        </p:nvSpPr>
        <p:spPr/>
        <p:txBody>
          <a:bodyPr>
            <a:normAutofit fontScale="92500" lnSpcReduction="20000"/>
          </a:bodyPr>
          <a:lstStyle/>
          <a:p>
            <a:pPr>
              <a:buNone/>
            </a:pPr>
            <a:r>
              <a:rPr lang="en-US" sz="2200" smtClean="0"/>
              <a:t>    </a:t>
            </a:r>
            <a:r>
              <a:rPr lang="en-US" sz="2200" b="1" smtClean="0"/>
              <a:t>COGNIZANCE OF OFFENCES</a:t>
            </a:r>
          </a:p>
          <a:p>
            <a:pPr>
              <a:buNone/>
            </a:pPr>
            <a:r>
              <a:rPr lang="en-US" sz="2200" smtClean="0"/>
              <a:t>      Not withstanding anything contained in the Code of  Criminal Procedure 1973(2 of 1974)</a:t>
            </a:r>
          </a:p>
          <a:p>
            <a:pPr>
              <a:buNone/>
            </a:pPr>
            <a:r>
              <a:rPr lang="en-US" sz="2200" smtClean="0"/>
              <a:t>     No court shall take cognizance of any offence punishable under section 138 upon a complaint in writing made by the payee or as the case may be the holder in due course of the cheque.</a:t>
            </a:r>
          </a:p>
          <a:p>
            <a:pPr>
              <a:buNone/>
            </a:pPr>
            <a:r>
              <a:rPr lang="en-US" sz="2200" smtClean="0"/>
              <a:t>     Such complaint is made within one month of the date o which the cause of action arises under clause © of the proviso to section 138.</a:t>
            </a:r>
          </a:p>
          <a:p>
            <a:pPr>
              <a:buNone/>
            </a:pPr>
            <a:r>
              <a:rPr lang="en-US" sz="2200" smtClean="0"/>
              <a:t>     No court inferior to that of a Metropolitan Magistrate or a Judicial Magistrate of the first class shall try any offence punishable under section 138</a:t>
            </a:r>
          </a:p>
          <a:p>
            <a:pPr>
              <a:buNone/>
            </a:pPr>
            <a:r>
              <a:rPr lang="en-US" sz="2200" b="1" smtClean="0"/>
              <a:t>SECTION 142 A: VALIDATION FOR TRANSFER OF PENDING CASES</a:t>
            </a:r>
          </a:p>
          <a:p>
            <a:pPr>
              <a:buNone/>
            </a:pPr>
            <a:endParaRPr lang="en-US" smtClean="0"/>
          </a:p>
          <a:p>
            <a:pPr>
              <a:buNone/>
            </a:pPr>
            <a:endParaRPr lang="en-US" smtClean="0"/>
          </a:p>
          <a:p>
            <a:pPr>
              <a:buNone/>
            </a:pPr>
            <a:endParaRPr lang="en-US"/>
          </a:p>
        </p:txBody>
      </p:sp>
    </p:spTree>
  </p:cSld>
  <p:clrMapOvr>
    <a:masterClrMapping/>
  </p:clrMapOvr>
  <p:transition/>
  <p:timing/>
</p:sld>
</file>

<file path=ppt/slides/slide10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t>N.I. ACT SECTION 143</a:t>
            </a:r>
            <a:endParaRPr lang="en-US" b="1"/>
          </a:p>
        </p:txBody>
      </p:sp>
      <p:sp>
        <p:nvSpPr>
          <p:cNvPr id="3" name="Content Placeholder 2"/>
          <p:cNvSpPr>
            <a:spLocks noGrp="1"/>
          </p:cNvSpPr>
          <p:nvPr>
            <p:ph idx="1"/>
          </p:nvPr>
        </p:nvSpPr>
        <p:spPr/>
        <p:txBody>
          <a:bodyPr>
            <a:normAutofit/>
          </a:bodyPr>
          <a:lstStyle/>
          <a:p>
            <a:pPr>
              <a:buNone/>
            </a:pPr>
            <a:r>
              <a:rPr lang="en-US" sz="2400" b="1" smtClean="0"/>
              <a:t>     POWER OF A COURT TO TRY CASES SUMMARILY.</a:t>
            </a:r>
          </a:p>
          <a:p>
            <a:pPr>
              <a:buNone/>
            </a:pPr>
            <a:r>
              <a:rPr lang="en-US" sz="2000" smtClean="0"/>
              <a:t>       Notwithstanding anything contained in  the Code of Criminal Procedure, 1973 (2 of 1974)all offences under this chapter shall be tried by a Judicial Magistrate of the first class or by a Metropolitan Magistrate and the provisions of sections 262 to 265 (both inclusive) of the said Code shall as far as may be apply to such trials.</a:t>
            </a:r>
            <a:endParaRPr lang="en-US" sz="2000"/>
          </a:p>
        </p:txBody>
      </p:sp>
    </p:spTree>
  </p:cSld>
  <p:clrMapOvr>
    <a:masterClrMapping/>
  </p:clrMapOvr>
  <p:transition/>
  <p:timing/>
</p:sld>
</file>

<file path=ppt/slides/slide10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b="1" smtClean="0"/>
              <a:t>N. I. ACT SECTION 143 A</a:t>
            </a:r>
            <a:br>
              <a:rPr lang="en-US" b="1" smtClean="0"/>
            </a:br>
            <a:r>
              <a:rPr lang="en-US" b="1" smtClean="0"/>
              <a:t>(W.E.F 01.09.2018)</a:t>
            </a:r>
            <a:endParaRPr lang="en-US" b="1"/>
          </a:p>
        </p:txBody>
      </p:sp>
      <p:sp>
        <p:nvSpPr>
          <p:cNvPr id="3" name="Content Placeholder 2"/>
          <p:cNvSpPr>
            <a:spLocks noGrp="1"/>
          </p:cNvSpPr>
          <p:nvPr>
            <p:ph idx="1"/>
          </p:nvPr>
        </p:nvSpPr>
        <p:spPr/>
        <p:txBody>
          <a:bodyPr>
            <a:normAutofit fontScale="85000" lnSpcReduction="20000"/>
          </a:bodyPr>
          <a:lstStyle/>
          <a:p>
            <a:r>
              <a:rPr lang="en-US" sz="2800" b="1" smtClean="0"/>
              <a:t>POWER TO DIRECT INTERIM COMPENSATION</a:t>
            </a:r>
          </a:p>
          <a:p>
            <a:pPr>
              <a:buNone/>
            </a:pPr>
            <a:r>
              <a:rPr lang="en-US" sz="2400" smtClean="0"/>
              <a:t>     (1)Notwithstanding anything contained in the Code of Criminal   Procedure 1973,the court trying and offence under section 138 may order the drawer of the cheque to pay interim compensation to the complainant.</a:t>
            </a:r>
          </a:p>
          <a:p>
            <a:pPr>
              <a:buNone/>
            </a:pPr>
            <a:r>
              <a:rPr lang="en-US" sz="2400" smtClean="0"/>
              <a:t>      </a:t>
            </a:r>
          </a:p>
          <a:p>
            <a:pPr>
              <a:buNone/>
            </a:pPr>
            <a:r>
              <a:rPr lang="en-US" sz="2400" smtClean="0"/>
              <a:t>    (2) The interim compensation under sub section (1) shall  not exceed twenty per cent of the amount of the cheque.</a:t>
            </a:r>
          </a:p>
          <a:p>
            <a:pPr>
              <a:buNone/>
            </a:pPr>
            <a:endParaRPr lang="en-US" sz="2400" smtClean="0"/>
          </a:p>
          <a:p>
            <a:pPr>
              <a:buNone/>
            </a:pPr>
            <a:r>
              <a:rPr lang="en-US" sz="2400" smtClean="0"/>
              <a:t>     (3) The interim compensation shall be paid within 60 days from the date of the order, or within such further period not exceeding thirty days as may be directed by the Court on sufficient cause being shown by the drawer of the cheque.</a:t>
            </a:r>
          </a:p>
          <a:p>
            <a:endParaRPr lang="en-US" sz="2400"/>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latin typeface="Arial" pitchFamily="34" charset="0"/>
                <a:cs typeface="Arial" pitchFamily="34" charset="0"/>
              </a:rPr>
              <a:t>SARFAESI 2002: STEP BY STEP ACTIONS POINTS</a:t>
            </a:r>
            <a:endParaRPr lang="en-US" sz="240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00"/>
              </a:spcBef>
              <a:buFont typeface="Wingdings" pitchFamily="2" charset="2"/>
              <a:buChar char="Ø"/>
            </a:pPr>
            <a:r>
              <a:rPr lang="en-US" sz="1800" b="1" smtClean="0">
                <a:solidFill>
                  <a:srgbClr val="FFFF00"/>
                </a:solidFill>
                <a:latin typeface="Arial" pitchFamily="34" charset="0"/>
                <a:cs typeface="Arial" pitchFamily="34" charset="0"/>
              </a:rPr>
              <a:t>ACT NOT APPLICABLE TO</a:t>
            </a:r>
            <a:r>
              <a:rPr lang="en-US" sz="1800" b="1" smtClean="0">
                <a:solidFill>
                  <a:srgbClr val="FFFF00"/>
                </a:solidFill>
                <a:latin typeface="Arial" pitchFamily="34" charset="0"/>
                <a:cs typeface="Arial" pitchFamily="34" charset="0"/>
                <a:sym typeface="Wingdings" pitchFamily="2" charset="2"/>
              </a:rPr>
              <a:t>:(SECTION 31 (A) TO (J))</a:t>
            </a:r>
            <a:r>
              <a:rPr lang="en-US" sz="1800" b="1" smtClean="0">
                <a:solidFill>
                  <a:srgbClr val="FFFF00"/>
                </a:solidFill>
                <a:latin typeface="Arial" pitchFamily="34" charset="0"/>
                <a:cs typeface="Arial" pitchFamily="34" charset="0"/>
              </a:rPr>
              <a:t>                                                                                                           </a:t>
            </a:r>
          </a:p>
          <a:p>
            <a:pPr>
              <a:spcBef>
                <a:spcPts val="600"/>
              </a:spcBef>
              <a:buFont typeface="Wingdings" pitchFamily="2" charset="2"/>
              <a:buChar char="Ø"/>
            </a:pPr>
            <a:r>
              <a:rPr lang="en-US" sz="1800" smtClean="0">
                <a:solidFill>
                  <a:srgbClr val="FFFF00"/>
                </a:solidFill>
                <a:latin typeface="Arial" pitchFamily="34" charset="0"/>
                <a:cs typeface="Arial" pitchFamily="34" charset="0"/>
              </a:rPr>
              <a:t>(lien on goods,money, security, pledge of movables under Indian Contract Act 1872, or Sale of Goods Act 1930(unpaid seller), security under Aircraft Act1934, Merchant Shipping Act 1958.)  </a:t>
            </a:r>
          </a:p>
          <a:p>
            <a:pPr>
              <a:spcBef>
                <a:spcPts val="600"/>
              </a:spcBef>
              <a:buFont typeface="Wingdings" pitchFamily="2" charset="2"/>
              <a:buChar char="Ø"/>
            </a:pPr>
            <a:endParaRPr lang="en-US" sz="1800" smtClean="0">
              <a:solidFill>
                <a:srgbClr val="FFFF00"/>
              </a:solidFill>
              <a:latin typeface="Arial" pitchFamily="34" charset="0"/>
              <a:cs typeface="Arial" pitchFamily="34" charset="0"/>
            </a:endParaRPr>
          </a:p>
          <a:p>
            <a:pPr>
              <a:spcBef>
                <a:spcPts val="600"/>
              </a:spcBef>
              <a:buFont typeface="Wingdings" pitchFamily="2" charset="2"/>
              <a:buChar char="Ø"/>
            </a:pPr>
            <a:r>
              <a:rPr lang="en-US" sz="1800" b="1" smtClean="0">
                <a:solidFill>
                  <a:srgbClr val="FFFF00"/>
                </a:solidFill>
                <a:latin typeface="Arial" pitchFamily="34" charset="0"/>
                <a:cs typeface="Arial" pitchFamily="34" charset="0"/>
              </a:rPr>
              <a:t> ANY SECURITY INTEREST CREATED IN AGRICULTURAL LAND.</a:t>
            </a:r>
            <a:r>
              <a:rPr lang="en-US" sz="1800" b="1" smtClean="0">
                <a:latin typeface="Arial" pitchFamily="34" charset="0"/>
                <a:cs typeface="Arial" pitchFamily="34" charset="0"/>
              </a:rPr>
              <a:t> </a:t>
            </a:r>
          </a:p>
          <a:p>
            <a:pPr>
              <a:spcBef>
                <a:spcPts val="600"/>
              </a:spcBef>
              <a:buNone/>
            </a:pPr>
            <a:r>
              <a:rPr lang="en-US" sz="1800" smtClean="0">
                <a:latin typeface="Arial" pitchFamily="34" charset="0"/>
                <a:cs typeface="Arial" pitchFamily="34" charset="0"/>
              </a:rPr>
              <a:t>      (S.C. CA NO. 6641 OF 2018 DECIDED ON 20.07.2018) </a:t>
            </a:r>
          </a:p>
          <a:p>
            <a:pPr>
              <a:spcBef>
                <a:spcPts val="600"/>
              </a:spcBef>
              <a:buNone/>
            </a:pPr>
            <a:r>
              <a:rPr lang="en-US" sz="1800" smtClean="0">
                <a:latin typeface="Arial" pitchFamily="34" charset="0"/>
                <a:cs typeface="Arial" pitchFamily="34" charset="0"/>
              </a:rPr>
              <a:t>      Indian Bank &amp; Another V/s. K.Peppireddiyar &amp; Another (Intentions of  parties at the time of execution of Mortgage Deed)OBTAIN AN AFFIDAVIT AT THE TIME  OF SANCTION.</a:t>
            </a:r>
            <a:endParaRPr lang="en-US" sz="1800" smtClean="0">
              <a:solidFill>
                <a:srgbClr val="FFFF00"/>
              </a:solidFill>
              <a:latin typeface="Arial" pitchFamily="34" charset="0"/>
              <a:cs typeface="Arial" pitchFamily="34" charset="0"/>
            </a:endParaRPr>
          </a:p>
          <a:p>
            <a:endParaRPr lang="en-US"/>
          </a:p>
        </p:txBody>
      </p:sp>
    </p:spTree>
  </p:cSld>
  <p:clrMapOvr>
    <a:masterClrMapping/>
  </p:clrMapOvr>
  <p:transition/>
  <p:timing/>
</p:sld>
</file>

<file path=ppt/slides/slide1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t>N. I. ACT 143A CONTD.</a:t>
            </a:r>
            <a:endParaRPr lang="en-US" b="1"/>
          </a:p>
        </p:txBody>
      </p:sp>
      <p:sp>
        <p:nvSpPr>
          <p:cNvPr id="3" name="Content Placeholder 2"/>
          <p:cNvSpPr>
            <a:spLocks noGrp="1"/>
          </p:cNvSpPr>
          <p:nvPr>
            <p:ph idx="1"/>
          </p:nvPr>
        </p:nvSpPr>
        <p:spPr/>
        <p:txBody>
          <a:bodyPr>
            <a:normAutofit fontScale="62500" lnSpcReduction="20000"/>
          </a:bodyPr>
          <a:lstStyle/>
          <a:p>
            <a:pPr>
              <a:buNone/>
            </a:pPr>
            <a:r>
              <a:rPr lang="en-US" smtClean="0"/>
              <a:t>(4) if the drawer of the cheque  is acquitted, the Court shall direct the complainant to repay to the  appellant the amount so released, with interest at the bank rate published by the RBI prevalent at the beginning of the relevant financial year, within sixty days from the date of the order or within such further  period  not exceeding thirty days  as may be directed by the Court on sufficient cause being shown by the complainant.</a:t>
            </a:r>
          </a:p>
          <a:p>
            <a:pPr>
              <a:buNone/>
            </a:pPr>
            <a:endParaRPr lang="en-US" smtClean="0"/>
          </a:p>
          <a:p>
            <a:pPr>
              <a:buNone/>
            </a:pPr>
            <a:r>
              <a:rPr lang="en-US" smtClean="0"/>
              <a:t>(5) The interim compensation payable under this section may be recovered as if it were a fine under section 421 of the Code of Criminal Procedure 1973.</a:t>
            </a:r>
          </a:p>
          <a:p>
            <a:pPr>
              <a:buNone/>
            </a:pPr>
            <a:endParaRPr lang="en-US" smtClean="0"/>
          </a:p>
          <a:p>
            <a:pPr>
              <a:buNone/>
            </a:pPr>
            <a:r>
              <a:rPr lang="en-US" smtClean="0"/>
              <a:t>(6) The amount of fine imposed under section 138 or the amout of compensation awarded under section 357 of the Code of Criminal Procedure 1973 shall be reduced by the amount paid or recovered as interim compensation under this section.</a:t>
            </a:r>
          </a:p>
          <a:p>
            <a:pPr>
              <a:buNone/>
            </a:pPr>
            <a:r>
              <a:rPr lang="en-US" b="1" smtClean="0"/>
              <a:t>     </a:t>
            </a:r>
            <a:endParaRPr lang="en-US" smtClean="0"/>
          </a:p>
          <a:p>
            <a:pPr>
              <a:buNone/>
            </a:pPr>
            <a:endParaRPr lang="en-US"/>
          </a:p>
        </p:txBody>
      </p:sp>
    </p:spTree>
  </p:cSld>
  <p:clrMapOvr>
    <a:masterClrMapping/>
  </p:clrMapOvr>
  <p:transition/>
  <p:timing/>
</p:sld>
</file>

<file path=ppt/slides/slide1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t>N. I. ACT SECTION 144</a:t>
            </a:r>
            <a:endParaRPr lang="en-US" b="1"/>
          </a:p>
        </p:txBody>
      </p:sp>
      <p:sp>
        <p:nvSpPr>
          <p:cNvPr id="3" name="Content Placeholder 2"/>
          <p:cNvSpPr>
            <a:spLocks noGrp="1"/>
          </p:cNvSpPr>
          <p:nvPr>
            <p:ph idx="1"/>
          </p:nvPr>
        </p:nvSpPr>
        <p:spPr/>
        <p:txBody>
          <a:bodyPr>
            <a:normAutofit fontScale="70000" lnSpcReduction="20000"/>
          </a:bodyPr>
          <a:lstStyle/>
          <a:p>
            <a:pPr>
              <a:buNone/>
            </a:pPr>
            <a:r>
              <a:rPr lang="en-US" sz="2800" b="1" smtClean="0"/>
              <a:t>MODE OF SERVICE OF SUMMONS</a:t>
            </a:r>
          </a:p>
          <a:p>
            <a:pPr>
              <a:buNone/>
            </a:pPr>
            <a:r>
              <a:rPr lang="en-US" sz="2400" smtClean="0"/>
              <a:t>     Notwithstanding anything contained in the Code of Criminal Procedure 1973(2  of 1974)and for the purpose of this chapter a Magistrate issuing a summons to  an accused or a witness may direct a copy of summons to be served at the place where such accused for witness ordinarily resides or carries on business or personally works for gain, by speed post or by such courier services are approved by a Court of Session.</a:t>
            </a:r>
          </a:p>
          <a:p>
            <a:pPr>
              <a:buNone/>
            </a:pPr>
            <a:r>
              <a:rPr lang="en-US" sz="2400" smtClean="0"/>
              <a:t>           </a:t>
            </a:r>
            <a:r>
              <a:rPr lang="en-US" sz="2400" b="1" smtClean="0"/>
              <a:t>Where an acknowledgement purporting to be signed by the accused or the witness or an endorsement purported to be made by any person authorised  by the postal department or the courier services that the accused or witness refused to take delivery of summons has been received, the court issuing the summons may declare that the summons has been duly served.</a:t>
            </a:r>
          </a:p>
          <a:p>
            <a:pPr>
              <a:buNone/>
            </a:pPr>
            <a:r>
              <a:rPr lang="en-US" sz="2400" smtClean="0"/>
              <a:t>               </a:t>
            </a:r>
            <a:endParaRPr lang="en-US" sz="2400"/>
          </a:p>
        </p:txBody>
      </p:sp>
    </p:spTree>
  </p:cSld>
  <p:clrMapOvr>
    <a:masterClrMapping/>
  </p:clrMapOvr>
  <p:transition/>
  <p:timing/>
</p:sld>
</file>

<file path=ppt/slides/slide1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t>N. I. ACT  SECTION 145</a:t>
            </a:r>
            <a:endParaRPr lang="en-US" b="1"/>
          </a:p>
        </p:txBody>
      </p:sp>
      <p:sp>
        <p:nvSpPr>
          <p:cNvPr id="3" name="Content Placeholder 2"/>
          <p:cNvSpPr>
            <a:spLocks noGrp="1"/>
          </p:cNvSpPr>
          <p:nvPr>
            <p:ph idx="1"/>
          </p:nvPr>
        </p:nvSpPr>
        <p:spPr/>
        <p:txBody>
          <a:bodyPr>
            <a:normAutofit/>
          </a:bodyPr>
          <a:lstStyle/>
          <a:p>
            <a:pPr>
              <a:buNone/>
            </a:pPr>
            <a:r>
              <a:rPr lang="en-US" sz="2800" b="1" smtClean="0"/>
              <a:t>EVIDENCE ON AFFIDAVIT</a:t>
            </a:r>
          </a:p>
          <a:p>
            <a:pPr>
              <a:buNone/>
            </a:pPr>
            <a:r>
              <a:rPr lang="en-US" sz="2400" smtClean="0"/>
              <a:t>      Notwithstanding anything contained in the Code of Criminal   Procedure 1973,  the evidence of the complainant  may be given by him on affidavit and may, subject to all just exceptions be read in evidence in any enquiry, trial or other proceedings under the said Code.</a:t>
            </a:r>
            <a:endParaRPr lang="en-US" sz="2400"/>
          </a:p>
        </p:txBody>
      </p:sp>
    </p:spTree>
  </p:cSld>
  <p:clrMapOvr>
    <a:masterClrMapping/>
  </p:clrMapOvr>
  <p:transition/>
  <p:timing/>
</p:sld>
</file>

<file path=ppt/slides/slide1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t>N. I. ACT SECTION 146</a:t>
            </a:r>
            <a:endParaRPr lang="en-US" b="1"/>
          </a:p>
        </p:txBody>
      </p:sp>
      <p:sp>
        <p:nvSpPr>
          <p:cNvPr id="3" name="Content Placeholder 2"/>
          <p:cNvSpPr>
            <a:spLocks noGrp="1"/>
          </p:cNvSpPr>
          <p:nvPr>
            <p:ph idx="1"/>
          </p:nvPr>
        </p:nvSpPr>
        <p:spPr/>
        <p:txBody>
          <a:bodyPr>
            <a:normAutofit/>
          </a:bodyPr>
          <a:lstStyle/>
          <a:p>
            <a:pPr>
              <a:buNone/>
            </a:pPr>
            <a:r>
              <a:rPr lang="en-US" sz="2800" b="1" smtClean="0"/>
              <a:t>BANK’S SLIP PRIMA FACIE EVIDENCE OF CERTAIN FACTS</a:t>
            </a:r>
          </a:p>
          <a:p>
            <a:pPr>
              <a:buNone/>
            </a:pPr>
            <a:r>
              <a:rPr lang="en-US" sz="2400" smtClean="0"/>
              <a:t>     The court shall in respect of every proceeding under this Chapter, on production of bank’s  slip or memo having thereon the official mark denoting that the cheque has  been dishonoured, presume the fact of dishonour  of such cheque unless and until such fact is disproved.</a:t>
            </a:r>
            <a:endParaRPr lang="en-US" sz="2400"/>
          </a:p>
        </p:txBody>
      </p:sp>
    </p:spTree>
  </p:cSld>
  <p:clrMapOvr>
    <a:masterClrMapping/>
  </p:clrMapOvr>
  <p:transition/>
  <p:timing/>
</p:sld>
</file>

<file path=ppt/slides/slide1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t>N. I. ACT SECTION 147</a:t>
            </a:r>
            <a:endParaRPr lang="en-US" b="1"/>
          </a:p>
        </p:txBody>
      </p:sp>
      <p:sp>
        <p:nvSpPr>
          <p:cNvPr id="3" name="Content Placeholder 2"/>
          <p:cNvSpPr>
            <a:spLocks noGrp="1"/>
          </p:cNvSpPr>
          <p:nvPr>
            <p:ph idx="1"/>
          </p:nvPr>
        </p:nvSpPr>
        <p:spPr/>
        <p:txBody>
          <a:bodyPr>
            <a:normAutofit/>
          </a:bodyPr>
          <a:lstStyle/>
          <a:p>
            <a:pPr>
              <a:buNone/>
            </a:pPr>
            <a:r>
              <a:rPr lang="en-US" sz="2800" b="1" smtClean="0"/>
              <a:t>OFFENCES TO BE COMPOUNDABLE </a:t>
            </a:r>
          </a:p>
          <a:p>
            <a:pPr>
              <a:buNone/>
            </a:pPr>
            <a:r>
              <a:rPr lang="en-US" sz="2800" smtClean="0"/>
              <a:t>    Notwithstanding anything contained in the Code of Criminal   Procedure 1973, every offence punishable under this act shall be compoundable. </a:t>
            </a:r>
          </a:p>
          <a:p>
            <a:pPr>
              <a:buNone/>
            </a:pPr>
            <a:endParaRPr lang="en-US" sz="2800" smtClean="0"/>
          </a:p>
          <a:p>
            <a:pPr>
              <a:buNone/>
            </a:pPr>
            <a:endParaRPr lang="en-US" sz="2800" smtClean="0"/>
          </a:p>
          <a:p>
            <a:pPr>
              <a:buNone/>
            </a:pPr>
            <a:endParaRPr lang="en-US" sz="2800"/>
          </a:p>
        </p:txBody>
      </p:sp>
    </p:spTree>
  </p:cSld>
  <p:clrMapOvr>
    <a:masterClrMapping/>
  </p:clrMapOvr>
  <p:transition/>
  <p:timing/>
</p:sld>
</file>

<file path=ppt/slides/slide1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b="1" smtClean="0"/>
              <a:t>N. I. ACT SECTION 148</a:t>
            </a:r>
            <a:br>
              <a:rPr lang="en-US" b="1" smtClean="0"/>
            </a:br>
            <a:r>
              <a:rPr lang="en-US" b="1" smtClean="0"/>
              <a:t>W.E.F. 01.09.2018</a:t>
            </a:r>
            <a:endParaRPr lang="en-US" b="1"/>
          </a:p>
        </p:txBody>
      </p:sp>
      <p:sp>
        <p:nvSpPr>
          <p:cNvPr id="3" name="Content Placeholder 2"/>
          <p:cNvSpPr>
            <a:spLocks noGrp="1"/>
          </p:cNvSpPr>
          <p:nvPr>
            <p:ph idx="1"/>
          </p:nvPr>
        </p:nvSpPr>
        <p:spPr/>
        <p:txBody>
          <a:bodyPr>
            <a:normAutofit fontScale="70000" lnSpcReduction="20000"/>
          </a:bodyPr>
          <a:lstStyle/>
          <a:p>
            <a:pPr>
              <a:buNone/>
            </a:pPr>
            <a:r>
              <a:rPr lang="en-US" sz="2400" b="1" smtClean="0"/>
              <a:t>    POWER OF APPELLATE COURT TO ORDER PAYMENT PENDING APPEAL AGAINST CONVICTION</a:t>
            </a:r>
            <a:r>
              <a:rPr lang="en-US" sz="2400" smtClean="0"/>
              <a:t> </a:t>
            </a:r>
          </a:p>
          <a:p>
            <a:pPr>
              <a:buNone/>
            </a:pPr>
            <a:r>
              <a:rPr lang="en-US" sz="2400" smtClean="0"/>
              <a:t>     (1)Notwithstanding anything contained in the Code of Criminal   Procedure 1973, in an appeal by the drawer against conviction under section 138, the Appellate  Court may order the appellant to deposit such sum which shall be minimum of twenty per cent of the fine or compensation awarded by the appellant under section 143 A</a:t>
            </a:r>
          </a:p>
          <a:p>
            <a:pPr>
              <a:buNone/>
            </a:pPr>
            <a:endParaRPr lang="en-US" sz="2400" b="1" smtClean="0"/>
          </a:p>
          <a:p>
            <a:pPr>
              <a:buNone/>
            </a:pPr>
            <a:r>
              <a:rPr lang="en-US" sz="2400" smtClean="0"/>
              <a:t>      Provided that the amount payable under this sub section shall be in addition to any interim compensation paid by the appellant under section 143 A</a:t>
            </a:r>
          </a:p>
          <a:p>
            <a:pPr>
              <a:buNone/>
            </a:pPr>
            <a:endParaRPr lang="en-US" sz="2400" smtClean="0"/>
          </a:p>
          <a:p>
            <a:pPr>
              <a:buNone/>
            </a:pPr>
            <a:r>
              <a:rPr lang="en-US" sz="2400" smtClean="0"/>
              <a:t>      (2) The amount referred to in sub section (1) shall be deposited within 60 days from the date of the order, or within such further period not exceeding thirty days as may be directed by the Court on sufficient cause being shown by the appellant.</a:t>
            </a:r>
          </a:p>
          <a:p>
            <a:pPr>
              <a:buNone/>
            </a:pPr>
            <a:endParaRPr lang="en-US" sz="2400" smtClean="0"/>
          </a:p>
          <a:p>
            <a:pPr>
              <a:buNone/>
            </a:pPr>
            <a:endParaRPr lang="en-US" sz="2400" b="1" smtClean="0"/>
          </a:p>
          <a:p>
            <a:pPr>
              <a:buNone/>
            </a:pPr>
            <a:endParaRPr lang="en-US" sz="2000" b="1" smtClean="0"/>
          </a:p>
          <a:p>
            <a:pPr>
              <a:buNone/>
            </a:pPr>
            <a:endParaRPr lang="en-US" sz="2800" b="1"/>
          </a:p>
        </p:txBody>
      </p:sp>
    </p:spTree>
  </p:cSld>
  <p:clrMapOvr>
    <a:masterClrMapping/>
  </p:clrMapOvr>
  <p:transition/>
  <p:timing/>
</p:sld>
</file>

<file path=ppt/slides/slide1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b="1" smtClean="0"/>
              <a:t>N. I . ACT SECTION 148 CONTD.</a:t>
            </a:r>
            <a:endParaRPr lang="en-US" b="1"/>
          </a:p>
        </p:txBody>
      </p:sp>
      <p:sp>
        <p:nvSpPr>
          <p:cNvPr id="3" name="Content Placeholder 2"/>
          <p:cNvSpPr>
            <a:spLocks noGrp="1"/>
          </p:cNvSpPr>
          <p:nvPr>
            <p:ph idx="1"/>
          </p:nvPr>
        </p:nvSpPr>
        <p:spPr/>
        <p:txBody>
          <a:bodyPr>
            <a:normAutofit fontScale="55000" lnSpcReduction="20000"/>
          </a:bodyPr>
          <a:lstStyle/>
          <a:p>
            <a:pPr>
              <a:buNone/>
            </a:pPr>
            <a:r>
              <a:rPr lang="en-US" smtClean="0"/>
              <a:t> (3)The Appellate Court may direct the release of the amount deposited by the appellant to the complainant at any time during the pendency of the appeal.</a:t>
            </a:r>
          </a:p>
          <a:p>
            <a:pPr>
              <a:buNone/>
            </a:pPr>
            <a:endParaRPr lang="en-US" smtClean="0"/>
          </a:p>
          <a:p>
            <a:pPr>
              <a:buNone/>
            </a:pPr>
            <a:r>
              <a:rPr lang="en-US" smtClean="0"/>
              <a:t>        Provided that, if the appellant is acquitted, the Court shall direct the complainant to repay to the  appellant the amount so released, with interest at the bank rate published y the RBI prevalent at the beginning of the relevant financial year, within sixty days from the date of the order or within such further  period  not exceeding thirty days  as may be directed by the Court on sufficient cause being shown by the complainant.</a:t>
            </a:r>
          </a:p>
          <a:p>
            <a:pPr>
              <a:buNone/>
            </a:pPr>
            <a:r>
              <a:rPr lang="en-US" smtClean="0"/>
              <a:t>SECTION 143A &amp; 148 HAVE RETROSPECTIVE EFFECT PLEASE REFER TO THE SUPREME COURT JUDGEMENT DATED 29.05.2019</a:t>
            </a:r>
          </a:p>
          <a:p>
            <a:pPr>
              <a:buNone/>
            </a:pPr>
            <a:endParaRPr lang="en-US" smtClean="0"/>
          </a:p>
          <a:p>
            <a:r>
              <a:rPr lang="en-US" b="1" smtClean="0"/>
              <a:t>     Surinder Singh Deswal @ Col. S.S. Deswal and Others Vs. Virender Gandhi</a:t>
            </a:r>
            <a:endParaRPr lang="en-US" smtClean="0"/>
          </a:p>
          <a:p>
            <a:r>
              <a:rPr lang="en-US" b="1" smtClean="0"/>
              <a:t>[Criminal Appeal Nos. 917-944 of 2019 arising out of SLP (Criminal) Nos. 4948-4975/ 2019]</a:t>
            </a:r>
            <a:endParaRPr lang="en-US" smtClean="0"/>
          </a:p>
          <a:p>
            <a:pPr>
              <a:buNone/>
            </a:pPr>
            <a:endParaRPr lang="en-US"/>
          </a:p>
        </p:txBody>
      </p:sp>
    </p:spTree>
  </p:cSld>
  <p:clrMapOvr>
    <a:masterClrMapping/>
  </p:clrMapOvr>
  <p:transition/>
  <p:timing/>
</p:sld>
</file>

<file path=ppt/slides/slide1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sz="3200" b="1" smtClean="0"/>
              <a:t>ACTION POINTS FOR THE BRANCH MANAGERS</a:t>
            </a:r>
            <a:endParaRPr lang="en-US" sz="3200" b="1"/>
          </a:p>
        </p:txBody>
      </p:sp>
      <p:sp>
        <p:nvSpPr>
          <p:cNvPr id="3" name="Content Placeholder 2"/>
          <p:cNvSpPr>
            <a:spLocks noGrp="1"/>
          </p:cNvSpPr>
          <p:nvPr>
            <p:ph idx="1"/>
          </p:nvPr>
        </p:nvSpPr>
        <p:spPr/>
        <p:txBody>
          <a:bodyPr>
            <a:normAutofit fontScale="70000" lnSpcReduction="20000"/>
          </a:bodyPr>
          <a:lstStyle/>
          <a:p>
            <a:pPr marL="514350" indent="-514350">
              <a:buAutoNum type="arabicPeriod"/>
            </a:pPr>
            <a:r>
              <a:rPr lang="en-US" sz="2400" smtClean="0"/>
              <a:t>Obtain the cheque and check.</a:t>
            </a:r>
          </a:p>
          <a:p>
            <a:pPr marL="514350" indent="-514350">
              <a:buAutoNum type="arabicPeriod"/>
            </a:pPr>
            <a:r>
              <a:rPr lang="en-US" sz="2400" smtClean="0"/>
              <a:t>Present the cheque.</a:t>
            </a:r>
          </a:p>
          <a:p>
            <a:pPr marL="514350" indent="-514350">
              <a:buAutoNum type="arabicPeriod"/>
            </a:pPr>
            <a:r>
              <a:rPr lang="en-US" sz="2400" smtClean="0"/>
              <a:t>Obtain the return memo, check it  &amp; preserve it.</a:t>
            </a:r>
          </a:p>
          <a:p>
            <a:pPr marL="514350" indent="-514350">
              <a:buAutoNum type="arabicPeriod"/>
            </a:pPr>
            <a:r>
              <a:rPr lang="en-US" sz="2400" smtClean="0"/>
              <a:t>Send     15 days notice within 30 days of  the return of the cheque to the borrower(drawer) demanding the payment.</a:t>
            </a:r>
          </a:p>
          <a:p>
            <a:pPr marL="514350" indent="-514350">
              <a:buAutoNum type="arabicPeriod"/>
            </a:pPr>
            <a:r>
              <a:rPr lang="en-US" sz="2400" smtClean="0"/>
              <a:t>Send by Regd. A.D. post.</a:t>
            </a:r>
          </a:p>
          <a:p>
            <a:pPr marL="514350" indent="-514350">
              <a:buAutoNum type="arabicPeriod"/>
            </a:pPr>
            <a:r>
              <a:rPr lang="en-US" sz="2400" smtClean="0"/>
              <a:t>Keep the receipt, wait for acknowledgement, if not  received please check on post office site date of delivery take print out.</a:t>
            </a:r>
          </a:p>
          <a:p>
            <a:pPr marL="514350" indent="-514350">
              <a:buAutoNum type="arabicPeriod"/>
            </a:pPr>
            <a:r>
              <a:rPr lang="en-US" sz="2400" smtClean="0"/>
              <a:t>Wait for 15 days from the date of delivery of demand notice for  receipt of payment due.</a:t>
            </a:r>
          </a:p>
          <a:p>
            <a:pPr marL="514350" indent="-514350">
              <a:buAutoNum type="arabicPeriod"/>
            </a:pPr>
            <a:r>
              <a:rPr lang="en-US" sz="2400" smtClean="0"/>
              <a:t>If payment not received then within one month from the 16</a:t>
            </a:r>
            <a:r>
              <a:rPr lang="en-US" sz="2400" baseline="30000" smtClean="0"/>
              <a:t>th</a:t>
            </a:r>
            <a:r>
              <a:rPr lang="en-US" sz="2400" smtClean="0"/>
              <a:t> day of delivery of demand notice file a criminal case against the borrower under section 138 with First Class Judicial Magistrate.</a:t>
            </a:r>
          </a:p>
          <a:p>
            <a:pPr marL="514350" indent="-514350">
              <a:buAutoNum type="arabicPeriod"/>
            </a:pPr>
            <a:r>
              <a:rPr lang="en-US" sz="2400" smtClean="0"/>
              <a:t>After admission of the case summons will  be issued through the Speed Post/Regd. A.D. post. Please liason with the postman of that area.</a:t>
            </a:r>
          </a:p>
          <a:p>
            <a:pPr marL="514350" indent="-514350">
              <a:buAutoNum type="arabicPeriod"/>
            </a:pPr>
            <a:endParaRPr lang="en-US" smtClean="0"/>
          </a:p>
          <a:p>
            <a:endParaRPr lang="en-US"/>
          </a:p>
        </p:txBody>
      </p:sp>
    </p:spTree>
  </p:cSld>
  <p:clrMapOvr>
    <a:masterClrMapping/>
  </p:clrMapOvr>
  <p:transition/>
  <p:timing/>
</p:sld>
</file>

<file path=ppt/slides/slide1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sz="3200" smtClean="0"/>
              <a:t>ACTION POINTS FOR THE BRANCH MANAGERS</a:t>
            </a:r>
            <a:endParaRPr lang="en-US" sz="3200"/>
          </a:p>
        </p:txBody>
      </p:sp>
      <p:sp>
        <p:nvSpPr>
          <p:cNvPr id="3" name="Content Placeholder 2"/>
          <p:cNvSpPr>
            <a:spLocks noGrp="1"/>
          </p:cNvSpPr>
          <p:nvPr>
            <p:ph idx="1"/>
          </p:nvPr>
        </p:nvSpPr>
        <p:spPr/>
        <p:txBody>
          <a:bodyPr>
            <a:normAutofit fontScale="92500" lnSpcReduction="10000"/>
          </a:bodyPr>
          <a:lstStyle/>
          <a:p>
            <a:pPr>
              <a:buNone/>
            </a:pPr>
            <a:r>
              <a:rPr lang="en-US" sz="2400" smtClean="0"/>
              <a:t>10. At the time of first hearing Bank’s Advocate to pray for order of interim compensation of 20%.(143A)</a:t>
            </a:r>
            <a:endParaRPr lang="en-US" sz="2400" smtClean="0"/>
          </a:p>
          <a:p>
            <a:pPr>
              <a:buNone/>
            </a:pPr>
            <a:r>
              <a:rPr lang="en-US" sz="2400" smtClean="0"/>
              <a:t>11. If accused is not attending, the Advocate to obtain Non Bailable Warrant and hand it over to the Branch Manager.</a:t>
            </a:r>
          </a:p>
          <a:p>
            <a:pPr>
              <a:buNone/>
            </a:pPr>
            <a:r>
              <a:rPr lang="en-US" sz="2400" smtClean="0"/>
              <a:t>12. Advocate along with the BM, to meet the Police Station Incharge to handover the warrant. From the PI get the details of the Police Constable to whom the warrant is allotted for execution.</a:t>
            </a:r>
          </a:p>
          <a:p>
            <a:pPr>
              <a:buNone/>
            </a:pPr>
            <a:r>
              <a:rPr lang="en-US" sz="2400" smtClean="0"/>
              <a:t>13. Remain in touch with respective PC for execution of warrant and arrest the  borrower(accused) and produce him  in the Court .</a:t>
            </a:r>
          </a:p>
          <a:p>
            <a:pPr>
              <a:buNone/>
            </a:pPr>
            <a:endParaRPr lang="en-US" sz="2400" smtClean="0"/>
          </a:p>
          <a:p>
            <a:pPr>
              <a:buNone/>
            </a:pPr>
            <a:endParaRPr lang="en-US" sz="2400"/>
          </a:p>
        </p:txBody>
      </p:sp>
    </p:spTree>
  </p:cSld>
  <p:clrMapOvr>
    <a:masterClrMapping/>
  </p:clrMapOvr>
  <p:transition/>
  <p:timing/>
</p:sld>
</file>

<file path=ppt/slides/slide1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sz="3200" smtClean="0"/>
              <a:t>ACTION POINTS FOR THE BRANCH MANAGERS</a:t>
            </a:r>
            <a:endParaRPr lang="en-US" sz="3200"/>
          </a:p>
        </p:txBody>
      </p:sp>
      <p:sp>
        <p:nvSpPr>
          <p:cNvPr id="3" name="Content Placeholder 2"/>
          <p:cNvSpPr>
            <a:spLocks noGrp="1"/>
          </p:cNvSpPr>
          <p:nvPr>
            <p:ph idx="1"/>
          </p:nvPr>
        </p:nvSpPr>
        <p:spPr/>
        <p:txBody>
          <a:bodyPr>
            <a:normAutofit/>
          </a:bodyPr>
          <a:lstStyle/>
          <a:p>
            <a:pPr marL="457200" indent="-457200">
              <a:buAutoNum type="arabicPeriod" startAt="14"/>
            </a:pPr>
            <a:r>
              <a:rPr lang="en-US" sz="2400" smtClean="0"/>
              <a:t>Follow up of case and each time press for 20%.</a:t>
            </a:r>
          </a:p>
          <a:p>
            <a:pPr marL="457200" indent="-457200">
              <a:buAutoNum type="arabicPeriod" startAt="14"/>
            </a:pPr>
            <a:r>
              <a:rPr lang="en-US" sz="2400" smtClean="0"/>
              <a:t>Getting  the final order and compensation.</a:t>
            </a:r>
          </a:p>
          <a:p>
            <a:pPr marL="457200" indent="-457200">
              <a:buAutoNum type="arabicPeriod" startAt="14"/>
            </a:pPr>
            <a:r>
              <a:rPr lang="en-US" sz="2400" smtClean="0"/>
              <a:t>If compensation not received then contempt and again arrest of the accused with NBW.</a:t>
            </a:r>
          </a:p>
          <a:p>
            <a:pPr marL="457200" indent="-457200">
              <a:buAutoNum type="arabicPeriod" startAt="14"/>
            </a:pPr>
            <a:r>
              <a:rPr lang="en-US" sz="2400" smtClean="0"/>
              <a:t>In case of appeal by the drawer in the first hearing our advocate demand 20%(148) of the fine and get the order.</a:t>
            </a:r>
          </a:p>
          <a:p>
            <a:pPr marL="457200" indent="-457200">
              <a:buAutoNum type="arabicPeriod" startAt="14"/>
            </a:pPr>
            <a:r>
              <a:rPr lang="en-US" sz="2400" smtClean="0"/>
              <a:t>Follow up in next hearing.</a:t>
            </a:r>
            <a:endParaRPr lang="en-US" sz="2400"/>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latin typeface="Arial" pitchFamily="34" charset="0"/>
                <a:cs typeface="Arial" pitchFamily="34" charset="0"/>
              </a:rPr>
              <a:t>SARFAESI 2002: STEP BY STEP ACTIONS POINTS</a:t>
            </a:r>
            <a:endParaRPr lang="en-US" sz="2400"/>
          </a:p>
        </p:txBody>
      </p:sp>
      <p:sp>
        <p:nvSpPr>
          <p:cNvPr id="3" name="Content Placeholder 2"/>
          <p:cNvSpPr>
            <a:spLocks noGrp="1"/>
          </p:cNvSpPr>
          <p:nvPr>
            <p:ph idx="1"/>
          </p:nvPr>
        </p:nvSpPr>
        <p:spPr/>
        <p:txBody>
          <a:bodyPr/>
          <a:lstStyle/>
          <a:p>
            <a:pPr>
              <a:spcBef>
                <a:spcPts val="600"/>
              </a:spcBef>
              <a:buFont typeface="Wingdings" pitchFamily="2" charset="2"/>
              <a:buChar char="Ø"/>
            </a:pPr>
            <a:r>
              <a:rPr lang="en-US" smtClean="0">
                <a:latin typeface="Arial" pitchFamily="34" charset="0"/>
              </a:rPr>
              <a:t> </a:t>
            </a:r>
            <a:r>
              <a:rPr lang="en-US" sz="1800" smtClean="0">
                <a:latin typeface="Arial" pitchFamily="34" charset="0"/>
              </a:rPr>
              <a:t>Cases where legal action is pending/ not pending</a:t>
            </a:r>
          </a:p>
          <a:p>
            <a:pPr>
              <a:spcBef>
                <a:spcPts val="600"/>
              </a:spcBef>
              <a:buFont typeface="Wingdings" pitchFamily="2" charset="2"/>
              <a:buChar char="Ø"/>
            </a:pPr>
            <a:r>
              <a:rPr lang="en-US" sz="1800" smtClean="0">
                <a:latin typeface="Arial" pitchFamily="34" charset="0"/>
              </a:rPr>
              <a:t>Simultaneous action is allowed (after  Mardia Chemicals Ltd. v/s Union of India  -  SC2371 -  case as per amending the Act 30 of 2004(SARFAESI) w.e.f. 11.11.2004 and which effected changes to the Section 19 of DRT act).</a:t>
            </a:r>
            <a:endParaRPr lang="en-US" sz="1800" smtClean="0"/>
          </a:p>
          <a:p>
            <a:endParaRPr lang="en-US" sz="1800" smtClean="0"/>
          </a:p>
          <a:p>
            <a:r>
              <a:rPr lang="en-US" sz="1600" smtClean="0"/>
              <a:t>SUPREME COURT - TRANSCORE v/s UNION OF INDIA SC 712: 2007</a:t>
            </a:r>
          </a:p>
          <a:p>
            <a:pPr>
              <a:buFont typeface="Wingdings" pitchFamily="2" charset="2"/>
              <a:buChar char="Ø"/>
            </a:pPr>
            <a:r>
              <a:rPr lang="en-US" sz="1600" smtClean="0"/>
              <a:t>SC RULED THAT “THE WITHDRAWL OF ORIGINAL APPLICATION PENDING BEFORE THE DRT/COURT UNDER THE DRT ACT IS NOT PRECONDITION FOR TAKING RECOURSE TO SEC 13(4) OF SARFAESI”.</a:t>
            </a:r>
          </a:p>
          <a:p>
            <a:endParaRPr lang="en-US" sz="1800"/>
          </a:p>
        </p:txBody>
      </p:sp>
    </p:spTree>
  </p:cSld>
  <p:clrMapOvr>
    <a:masterClrMapping/>
  </p:clrMapOvr>
  <p:transition/>
  <p:timing/>
</p:sld>
</file>

<file path=ppt/slides/slide1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smtClean="0"/>
          </a:p>
          <a:p>
            <a:endParaRPr lang="en-US" smtClean="0"/>
          </a:p>
          <a:p>
            <a:endParaRPr lang="en-US" smtClean="0"/>
          </a:p>
          <a:p>
            <a:pPr algn="ctr">
              <a:buNone/>
            </a:pPr>
            <a:r>
              <a:rPr lang="en-US" smtClean="0"/>
              <a:t>             </a:t>
            </a:r>
            <a:r>
              <a:rPr lang="en-US" sz="4800" smtClean="0"/>
              <a:t>THANK YOU</a:t>
            </a:r>
            <a:endParaRPr lang="en-US" sz="4800"/>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a:latin typeface="Arial" pitchFamily="34" charset="0"/>
                <a:cs typeface="Arial" pitchFamily="34" charset="0"/>
              </a:rPr>
              <a:t>SARFAESI 2002: STEP BY STEP ACTIONS POINTS</a:t>
            </a:r>
          </a:p>
        </p:txBody>
      </p:sp>
      <p:sp>
        <p:nvSpPr>
          <p:cNvPr id="3" name="Content Placeholder 2"/>
          <p:cNvSpPr>
            <a:spLocks noGrp="1"/>
          </p:cNvSpPr>
          <p:nvPr>
            <p:ph idx="1"/>
          </p:nvPr>
        </p:nvSpPr>
        <p:spPr/>
        <p:txBody>
          <a:bodyPr>
            <a:normAutofit/>
          </a:bodyPr>
          <a:lstStyle/>
          <a:p>
            <a:pPr>
              <a:lnSpc>
                <a:spcPct val="80000"/>
              </a:lnSpc>
              <a:spcBef>
                <a:spcPct val="50000"/>
              </a:spcBef>
              <a:buFont typeface="Wingdings" pitchFamily="2" charset="2"/>
              <a:buChar char="Ø"/>
              <a:defRPr/>
            </a:pPr>
            <a:r>
              <a:rPr lang="en-US" sz="1800">
                <a:latin typeface="Arial" pitchFamily="34" charset="0"/>
              </a:rPr>
              <a:t> Verify Documents(Limitation)( S 36)(serving of 13(2) Notice within Limitation must</a:t>
            </a:r>
            <a:r>
              <a:rPr lang="en-US" sz="1800" smtClean="0">
                <a:latin typeface="Arial" pitchFamily="34" charset="0"/>
              </a:rPr>
              <a:t>)</a:t>
            </a:r>
          </a:p>
          <a:p>
            <a:pPr>
              <a:lnSpc>
                <a:spcPct val="80000"/>
              </a:lnSpc>
              <a:spcBef>
                <a:spcPct val="50000"/>
              </a:spcBef>
              <a:buFont typeface="Wingdings" pitchFamily="2" charset="2"/>
              <a:buChar char="Ø"/>
              <a:defRPr/>
            </a:pPr>
            <a:endParaRPr lang="en-US" sz="1800">
              <a:latin typeface="Arial" pitchFamily="34" charset="0"/>
            </a:endParaRPr>
          </a:p>
          <a:p>
            <a:pPr>
              <a:lnSpc>
                <a:spcPct val="80000"/>
              </a:lnSpc>
              <a:spcBef>
                <a:spcPct val="50000"/>
              </a:spcBef>
              <a:buFont typeface="Wingdings" pitchFamily="2" charset="2"/>
              <a:buChar char="Ø"/>
              <a:defRPr/>
            </a:pPr>
            <a:r>
              <a:rPr lang="en-US" sz="1800">
                <a:latin typeface="Arial" pitchFamily="34" charset="0"/>
              </a:rPr>
              <a:t> Particulars of Security</a:t>
            </a:r>
            <a:r>
              <a:rPr lang="en-US" sz="1800" smtClean="0">
                <a:latin typeface="Arial" pitchFamily="34" charset="0"/>
              </a:rPr>
              <a:t>.</a:t>
            </a:r>
          </a:p>
          <a:p>
            <a:pPr>
              <a:lnSpc>
                <a:spcPct val="80000"/>
              </a:lnSpc>
              <a:spcBef>
                <a:spcPct val="50000"/>
              </a:spcBef>
              <a:buFont typeface="Wingdings" pitchFamily="2" charset="2"/>
              <a:buChar char="Ø"/>
              <a:defRPr/>
            </a:pPr>
            <a:endParaRPr lang="en-US" sz="1800" smtClean="0">
              <a:latin typeface="Arial" pitchFamily="34" charset="0"/>
            </a:endParaRPr>
          </a:p>
          <a:p>
            <a:pPr>
              <a:lnSpc>
                <a:spcPct val="80000"/>
              </a:lnSpc>
              <a:spcBef>
                <a:spcPct val="50000"/>
              </a:spcBef>
              <a:buFont typeface="Wingdings" pitchFamily="2" charset="2"/>
              <a:buChar char="Ø"/>
              <a:defRPr/>
            </a:pPr>
            <a:r>
              <a:rPr lang="en-US" sz="1800" smtClean="0">
                <a:latin typeface="Arial" pitchFamily="34" charset="0"/>
              </a:rPr>
              <a:t>CERSAI Registration is done and copy is available in the file.</a:t>
            </a:r>
          </a:p>
          <a:p>
            <a:pPr>
              <a:lnSpc>
                <a:spcPct val="80000"/>
              </a:lnSpc>
              <a:spcBef>
                <a:spcPct val="50000"/>
              </a:spcBef>
              <a:buFont typeface="Wingdings" pitchFamily="2" charset="2"/>
              <a:buChar char="Ø"/>
              <a:defRPr/>
            </a:pPr>
            <a:endParaRPr lang="en-US" sz="1800">
              <a:latin typeface="Arial" pitchFamily="34" charset="0"/>
            </a:endParaRPr>
          </a:p>
          <a:p>
            <a:pPr>
              <a:lnSpc>
                <a:spcPct val="80000"/>
              </a:lnSpc>
              <a:spcBef>
                <a:spcPct val="50000"/>
              </a:spcBef>
              <a:buFont typeface="Wingdings" pitchFamily="2" charset="2"/>
              <a:buChar char="Ø"/>
              <a:defRPr/>
            </a:pPr>
            <a:r>
              <a:rPr lang="en-US" sz="1800">
                <a:latin typeface="Arial" pitchFamily="34" charset="0"/>
              </a:rPr>
              <a:t>Verify the </a:t>
            </a:r>
            <a:r>
              <a:rPr lang="en-US" sz="1800" smtClean="0">
                <a:latin typeface="Arial" pitchFamily="34" charset="0"/>
              </a:rPr>
              <a:t>assets </a:t>
            </a:r>
            <a:r>
              <a:rPr lang="en-US" sz="1800">
                <a:latin typeface="Arial" pitchFamily="34" charset="0"/>
              </a:rPr>
              <a:t>and do the Cost Benefit  Analysis of taking possession &amp; other exp</a:t>
            </a:r>
            <a:r>
              <a:rPr lang="en-US" sz="1800" smtClean="0">
                <a:latin typeface="Arial" pitchFamily="34" charset="0"/>
              </a:rPr>
              <a:t>.</a:t>
            </a:r>
          </a:p>
          <a:p>
            <a:pPr>
              <a:lnSpc>
                <a:spcPct val="80000"/>
              </a:lnSpc>
              <a:spcBef>
                <a:spcPct val="50000"/>
              </a:spcBef>
              <a:buNone/>
              <a:defRPr/>
            </a:pPr>
            <a:r>
              <a:rPr lang="en-US" sz="1800" smtClean="0">
                <a:latin typeface="Arial" pitchFamily="34" charset="0"/>
              </a:rPr>
              <a:t> </a:t>
            </a:r>
          </a:p>
          <a:p>
            <a:pPr>
              <a:lnSpc>
                <a:spcPct val="80000"/>
              </a:lnSpc>
              <a:spcBef>
                <a:spcPct val="50000"/>
              </a:spcBef>
              <a:buFont typeface="Wingdings" pitchFamily="2" charset="2"/>
              <a:buChar char="Ø"/>
              <a:defRPr/>
            </a:pPr>
            <a:r>
              <a:rPr lang="en-US" sz="1800" smtClean="0">
                <a:latin typeface="Arial" pitchFamily="34" charset="0"/>
              </a:rPr>
              <a:t>IF EXPENSES ARE VERY HIGH ISSUE  13(2) &amp; TAKE ONLY SYMBOLIC POSSESSION.</a:t>
            </a:r>
            <a:endParaRPr lang="en-US" sz="1800">
              <a:latin typeface="Arial" pitchFamily="34" charset="0"/>
            </a:endParaRPr>
          </a:p>
          <a:p>
            <a:pPr>
              <a:lnSpc>
                <a:spcPct val="80000"/>
              </a:lnSpc>
              <a:spcBef>
                <a:spcPct val="50000"/>
              </a:spcBef>
              <a:buFont typeface="Wingdings" pitchFamily="2" charset="2"/>
              <a:buChar char="Ø"/>
              <a:defRPr/>
            </a:pPr>
            <a:endParaRPr lang="en-US" sz="1800">
              <a:latin typeface="Arial" pitchFamily="34" charset="0"/>
            </a:endParaRPr>
          </a:p>
          <a:p>
            <a:pPr>
              <a:lnSpc>
                <a:spcPct val="80000"/>
              </a:lnSpc>
              <a:spcBef>
                <a:spcPct val="50000"/>
              </a:spcBef>
              <a:buFont typeface="Wingdings" pitchFamily="2" charset="2"/>
              <a:buChar char="Ø"/>
              <a:defRPr/>
            </a:pPr>
            <a:endParaRPr lang="en-US" sz="180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latin typeface="Arial" pitchFamily="34" charset="0"/>
                <a:cs typeface="Arial" pitchFamily="34" charset="0"/>
              </a:rPr>
              <a:t>SARFAESI 2002: STEP BY STEP ACTIONS POINTS</a:t>
            </a:r>
            <a:endParaRPr lang="en-US" sz="2400"/>
          </a:p>
        </p:txBody>
      </p:sp>
      <p:sp>
        <p:nvSpPr>
          <p:cNvPr id="3" name="Content Placeholder 2"/>
          <p:cNvSpPr>
            <a:spLocks noGrp="1"/>
          </p:cNvSpPr>
          <p:nvPr>
            <p:ph idx="1"/>
          </p:nvPr>
        </p:nvSpPr>
        <p:spPr/>
        <p:txBody>
          <a:bodyPr>
            <a:normAutofit/>
          </a:bodyPr>
          <a:lstStyle/>
          <a:p>
            <a:pPr>
              <a:lnSpc>
                <a:spcPct val="80000"/>
              </a:lnSpc>
              <a:spcBef>
                <a:spcPct val="50000"/>
              </a:spcBef>
              <a:buFont typeface="Wingdings" pitchFamily="2" charset="2"/>
              <a:buChar char="Ø"/>
              <a:defRPr/>
            </a:pPr>
            <a:r>
              <a:rPr lang="en-US" sz="1800" smtClean="0">
                <a:latin typeface="Arial" pitchFamily="34" charset="0"/>
              </a:rPr>
              <a:t>Try to meet the borrower and counsel.(You may take post dated cheque if he/she promises to pay within reasonable time)</a:t>
            </a:r>
          </a:p>
          <a:p>
            <a:pPr>
              <a:lnSpc>
                <a:spcPct val="80000"/>
              </a:lnSpc>
              <a:spcBef>
                <a:spcPct val="50000"/>
              </a:spcBef>
              <a:buFont typeface="Wingdings" pitchFamily="2" charset="2"/>
              <a:buChar char="Ø"/>
              <a:defRPr/>
            </a:pPr>
            <a:endParaRPr lang="en-US" sz="1800" smtClean="0">
              <a:latin typeface="Arial" pitchFamily="34" charset="0"/>
            </a:endParaRPr>
          </a:p>
          <a:p>
            <a:pPr>
              <a:lnSpc>
                <a:spcPct val="80000"/>
              </a:lnSpc>
              <a:spcBef>
                <a:spcPct val="50000"/>
              </a:spcBef>
              <a:buFont typeface="Wingdings" pitchFamily="2" charset="2"/>
              <a:buChar char="Ø"/>
              <a:defRPr/>
            </a:pPr>
            <a:r>
              <a:rPr lang="en-US" sz="1800" smtClean="0">
                <a:latin typeface="Arial" pitchFamily="34" charset="0"/>
              </a:rPr>
              <a:t> Notice to Borrower/s &amp; copy  to  the  Guarantor/s. section 13(2)</a:t>
            </a:r>
          </a:p>
          <a:p>
            <a:pPr>
              <a:lnSpc>
                <a:spcPct val="80000"/>
              </a:lnSpc>
              <a:spcBef>
                <a:spcPct val="50000"/>
              </a:spcBef>
              <a:buNone/>
              <a:defRPr/>
            </a:pPr>
            <a:r>
              <a:rPr lang="en-US" sz="1800" smtClean="0">
                <a:latin typeface="Arial" pitchFamily="34" charset="0"/>
              </a:rPr>
              <a:t> </a:t>
            </a:r>
          </a:p>
          <a:p>
            <a:pPr>
              <a:lnSpc>
                <a:spcPct val="80000"/>
              </a:lnSpc>
              <a:spcBef>
                <a:spcPct val="50000"/>
              </a:spcBef>
              <a:buFont typeface="Wingdings" pitchFamily="2" charset="2"/>
              <a:buChar char="Ø"/>
              <a:defRPr/>
            </a:pPr>
            <a:r>
              <a:rPr lang="en-US" sz="1800" smtClean="0">
                <a:latin typeface="Arial" pitchFamily="34" charset="0"/>
              </a:rPr>
              <a:t>If Guarantor’s property is mortgaged then 13(2) to Guarantor(13(11))duly modified  and to the Borrower/s – 60 days (if expired then serve to legal heirs, various modes(R3(1 to 5), exact particulars of NPA date, documents,  security charged &amp; correct overdues(further interest and charges(s13(7)), reference  to 13(8)).(copy of all letters to Guarantor must) </a:t>
            </a:r>
          </a:p>
          <a:p>
            <a:endParaRPr lang="en-US"/>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latin typeface="Arial" pitchFamily="34" charset="0"/>
                <a:cs typeface="Arial" pitchFamily="34" charset="0"/>
              </a:rPr>
              <a:t>SARFAESI 2002: STEP BY STEP ACTIONS POINTS</a:t>
            </a:r>
            <a:endParaRPr lang="en-US" sz="2400">
              <a:latin typeface="Arial" pitchFamily="34" charset="0"/>
              <a:cs typeface="Arial" pitchFamily="34" charset="0"/>
            </a:endParaRPr>
          </a:p>
        </p:txBody>
      </p:sp>
      <p:sp>
        <p:nvSpPr>
          <p:cNvPr id="3" name="Content Placeholder 2"/>
          <p:cNvSpPr>
            <a:spLocks noGrp="1"/>
          </p:cNvSpPr>
          <p:nvPr>
            <p:ph idx="1"/>
          </p:nvPr>
        </p:nvSpPr>
        <p:spPr/>
        <p:txBody>
          <a:bodyPr/>
          <a:lstStyle/>
          <a:p>
            <a:pPr>
              <a:lnSpc>
                <a:spcPct val="80000"/>
              </a:lnSpc>
              <a:spcBef>
                <a:spcPct val="50000"/>
              </a:spcBef>
              <a:buFont typeface="Wingdings" pitchFamily="2" charset="2"/>
              <a:buChar char="Ø"/>
              <a:defRPr/>
            </a:pPr>
            <a:r>
              <a:rPr lang="en-US" sz="1800" b="1" smtClean="0">
                <a:latin typeface="Arial" pitchFamily="34" charset="0"/>
              </a:rPr>
              <a:t>SERVING OF NOTICE: </a:t>
            </a:r>
          </a:p>
          <a:p>
            <a:pPr>
              <a:lnSpc>
                <a:spcPct val="80000"/>
              </a:lnSpc>
              <a:spcBef>
                <a:spcPct val="50000"/>
              </a:spcBef>
              <a:buFont typeface="Wingdings" pitchFamily="2" charset="2"/>
              <a:buChar char="Ø"/>
              <a:defRPr/>
            </a:pPr>
            <a:r>
              <a:rPr lang="en-US" sz="1800" smtClean="0">
                <a:latin typeface="Arial" pitchFamily="34" charset="0"/>
              </a:rPr>
              <a:t>Hand delivery(date, time and place of delivery on office copy and signature  of the bank’s representative who delivered the notice. , Regd.A.D., when borrower is avoiding the notice                   (PRACTICAL TIP:COUNSEL) &amp; </a:t>
            </a:r>
          </a:p>
          <a:p>
            <a:pPr>
              <a:lnSpc>
                <a:spcPct val="80000"/>
              </a:lnSpc>
              <a:spcBef>
                <a:spcPct val="50000"/>
              </a:spcBef>
              <a:buFont typeface="Wingdings" pitchFamily="2" charset="2"/>
              <a:buChar char="Ø"/>
              <a:defRPr/>
            </a:pPr>
            <a:endParaRPr lang="en-US" sz="1800" smtClean="0">
              <a:latin typeface="Arial" pitchFamily="34" charset="0"/>
            </a:endParaRPr>
          </a:p>
          <a:p>
            <a:pPr>
              <a:lnSpc>
                <a:spcPct val="80000"/>
              </a:lnSpc>
              <a:spcBef>
                <a:spcPct val="50000"/>
              </a:spcBef>
              <a:buFont typeface="Wingdings" pitchFamily="2" charset="2"/>
              <a:buChar char="Ø"/>
              <a:defRPr/>
            </a:pPr>
            <a:r>
              <a:rPr lang="en-US" sz="1800" smtClean="0">
                <a:latin typeface="Arial" pitchFamily="34" charset="0"/>
              </a:rPr>
              <a:t>THEN PASTING ON LAST KNOWN ADDRESS AND PUBLICATION IN NEWS PAPER MUST (R3(2))</a:t>
            </a:r>
          </a:p>
          <a:p>
            <a:pPr>
              <a:lnSpc>
                <a:spcPct val="80000"/>
              </a:lnSpc>
              <a:spcBef>
                <a:spcPct val="50000"/>
              </a:spcBef>
              <a:buFont typeface="Wingdings" pitchFamily="2" charset="2"/>
              <a:buChar char="Ø"/>
              <a:defRPr/>
            </a:pPr>
            <a:endParaRPr lang="en-US" sz="1800" smtClean="0">
              <a:latin typeface="Arial" pitchFamily="34" charset="0"/>
            </a:endParaRPr>
          </a:p>
          <a:p>
            <a:pPr>
              <a:lnSpc>
                <a:spcPct val="80000"/>
              </a:lnSpc>
              <a:spcBef>
                <a:spcPct val="50000"/>
              </a:spcBef>
              <a:buFont typeface="Wingdings" pitchFamily="2" charset="2"/>
              <a:buChar char="Ø"/>
              <a:defRPr/>
            </a:pPr>
            <a:r>
              <a:rPr lang="en-US" sz="1800" smtClean="0">
                <a:latin typeface="Arial" pitchFamily="34" charset="0"/>
              </a:rPr>
              <a:t>WHAT IS PRACTICAL  REMEDY IF THE BORROWER OR HIS/HER REPRESENTATIVE NOT ALLOWING TO PASTE THE 13(2) NOTICE ON THE BUILDING?</a:t>
            </a:r>
          </a:p>
          <a:p>
            <a:pPr>
              <a:lnSpc>
                <a:spcPct val="80000"/>
              </a:lnSpc>
              <a:spcBef>
                <a:spcPct val="50000"/>
              </a:spcBef>
              <a:buFont typeface="Wingdings" pitchFamily="2" charset="2"/>
              <a:buChar char="Ø"/>
              <a:defRPr/>
            </a:pPr>
            <a:endParaRPr lang="en-US" sz="1800" smtClean="0">
              <a:latin typeface="Arial" pitchFamily="34" charset="0"/>
            </a:endParaRPr>
          </a:p>
          <a:p>
            <a:pPr>
              <a:lnSpc>
                <a:spcPct val="80000"/>
              </a:lnSpc>
              <a:spcBef>
                <a:spcPct val="50000"/>
              </a:spcBef>
              <a:buFont typeface="Wingdings" pitchFamily="2" charset="2"/>
              <a:buChar char="Ø"/>
              <a:defRPr/>
            </a:pPr>
            <a:r>
              <a:rPr lang="en-US" sz="1800" smtClean="0">
                <a:latin typeface="Arial" pitchFamily="34" charset="0"/>
              </a:rPr>
              <a:t> What is Section 13(13)? sale/ lease after 13(2)?violation-what action you will take?</a:t>
            </a:r>
          </a:p>
          <a:p>
            <a:pPr>
              <a:lnSpc>
                <a:spcPct val="80000"/>
              </a:lnSpc>
              <a:spcBef>
                <a:spcPct val="50000"/>
              </a:spcBef>
              <a:buFont typeface="Wingdings" pitchFamily="2" charset="2"/>
              <a:buChar char="Ø"/>
              <a:defRPr/>
            </a:pPr>
            <a:endParaRPr lang="en-US" sz="1800" smtClean="0">
              <a:latin typeface="Arial" pitchFamily="34" charset="0"/>
            </a:endParaRPr>
          </a:p>
          <a:p>
            <a:pPr>
              <a:lnSpc>
                <a:spcPct val="80000"/>
              </a:lnSpc>
              <a:spcBef>
                <a:spcPct val="50000"/>
              </a:spcBef>
              <a:buFont typeface="Wingdings" pitchFamily="2" charset="2"/>
              <a:buChar char="Ø"/>
              <a:defRPr/>
            </a:pPr>
            <a:endParaRPr lang="en-US" sz="1800" smtClean="0">
              <a:latin typeface="Arial" pitchFamily="34" charset="0"/>
            </a:endParaRPr>
          </a:p>
          <a:p>
            <a:pPr>
              <a:lnSpc>
                <a:spcPct val="80000"/>
              </a:lnSpc>
              <a:spcBef>
                <a:spcPct val="50000"/>
              </a:spcBef>
              <a:buFont typeface="Wingdings" pitchFamily="2" charset="2"/>
              <a:buChar char="Ø"/>
              <a:defRPr/>
            </a:pPr>
            <a:endParaRPr lang="en-US" sz="1800" smtClean="0">
              <a:latin typeface="Arial" pitchFamily="34" charset="0"/>
            </a:endParaRPr>
          </a:p>
          <a:p>
            <a:endParaRPr lang="en-US"/>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latin typeface="Arial" pitchFamily="34" charset="0"/>
                <a:cs typeface="Arial" pitchFamily="34" charset="0"/>
              </a:rPr>
              <a:t>SARFAESI 2002: STEP BY STEP ACTIONS POINTS</a:t>
            </a:r>
            <a:endParaRPr lang="en-US" sz="2400"/>
          </a:p>
        </p:txBody>
      </p:sp>
      <p:sp>
        <p:nvSpPr>
          <p:cNvPr id="3" name="Content Placeholder 2"/>
          <p:cNvSpPr>
            <a:spLocks noGrp="1"/>
          </p:cNvSpPr>
          <p:nvPr>
            <p:ph idx="1"/>
          </p:nvPr>
        </p:nvSpPr>
        <p:spPr/>
        <p:txBody>
          <a:bodyPr>
            <a:normAutofit/>
          </a:bodyPr>
          <a:lstStyle/>
          <a:p>
            <a:pPr>
              <a:lnSpc>
                <a:spcPct val="80000"/>
              </a:lnSpc>
              <a:spcBef>
                <a:spcPct val="50000"/>
              </a:spcBef>
              <a:defRPr/>
            </a:pPr>
            <a:r>
              <a:rPr lang="en-US" sz="1800" smtClean="0">
                <a:solidFill>
                  <a:srgbClr val="FFFF00"/>
                </a:solidFill>
                <a:latin typeface="Arial" pitchFamily="34" charset="0"/>
              </a:rPr>
              <a:t>NOTICE U/S 13(2) IS FUNDAMENTAL DOCUMENT FOR  ALL FURTHER LEGAL FIGHTS IN DRT/DRAT/HC/SC WITH THE BORROWER THEREFORE MORE THAN ORDINARY CARE IS REQUIRED, WHILE PREPARING THIS NOTICE TO PROTECT THE SELF AND THE BANK.</a:t>
            </a:r>
          </a:p>
          <a:p>
            <a:pPr>
              <a:lnSpc>
                <a:spcPct val="80000"/>
              </a:lnSpc>
              <a:spcBef>
                <a:spcPct val="50000"/>
              </a:spcBef>
              <a:buFont typeface="Wingdings" pitchFamily="2" charset="2"/>
              <a:buChar char="Ø"/>
              <a:defRPr/>
            </a:pPr>
            <a:r>
              <a:rPr lang="en-US" sz="1800" smtClean="0">
                <a:latin typeface="Arial" pitchFamily="34" charset="0"/>
              </a:rPr>
              <a:t>All notices under the Security Interest (Enforcement) Rules,2002, may also be served up on the borrower through electronic modes in addition to the modes specified under rule3(R4(2-b)) .</a:t>
            </a:r>
          </a:p>
          <a:p>
            <a:pPr>
              <a:lnSpc>
                <a:spcPct val="80000"/>
              </a:lnSpc>
              <a:spcBef>
                <a:spcPct val="50000"/>
              </a:spcBef>
              <a:buFont typeface="Wingdings" pitchFamily="2" charset="2"/>
              <a:buChar char="Ø"/>
              <a:defRPr/>
            </a:pPr>
            <a:r>
              <a:rPr lang="en-US" sz="1800" smtClean="0">
                <a:latin typeface="Arial" pitchFamily="34" charset="0"/>
              </a:rPr>
              <a:t>If there is tenant in the premises copy of 13(2) to be sent to tenant.</a:t>
            </a:r>
          </a:p>
          <a:p>
            <a:pPr>
              <a:lnSpc>
                <a:spcPct val="80000"/>
              </a:lnSpc>
              <a:spcBef>
                <a:spcPct val="50000"/>
              </a:spcBef>
              <a:buFont typeface="Wingdings" pitchFamily="2" charset="2"/>
              <a:buChar char="Ø"/>
              <a:defRPr/>
            </a:pPr>
            <a:r>
              <a:rPr lang="en-US" sz="1800" smtClean="0">
                <a:latin typeface="Arial" pitchFamily="34" charset="0"/>
              </a:rPr>
              <a:t>There are number of persons as borrower/guarantor, partner, directors etc and legal heirs of one of the borrower and 13(2) was served to few people and it has became difficult for the bank to serve to all people and bank is not sure exactly whether reached to all the persons. In this situation it is advisable to paste the 13(2) on last available address with the bank and publish it in to two news papers and count the 60 days from the publication of the 13(2).</a:t>
            </a:r>
          </a:p>
          <a:p>
            <a:pPr>
              <a:lnSpc>
                <a:spcPct val="80000"/>
              </a:lnSpc>
              <a:spcBef>
                <a:spcPct val="50000"/>
              </a:spcBef>
              <a:defRPr/>
            </a:pPr>
            <a:endParaRPr lang="en-US" sz="1800" smtClean="0">
              <a:latin typeface="Arial" pitchFamily="34" charset="0"/>
            </a:endParaRPr>
          </a:p>
          <a:p>
            <a:endParaRPr lang="en-US" sz="1800"/>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latin typeface="Arial" pitchFamily="34" charset="0"/>
                <a:cs typeface="Arial" pitchFamily="34" charset="0"/>
              </a:rPr>
              <a:t>SARFAESI 2002: STEP BY STEP ACTIONS POINTS</a:t>
            </a:r>
            <a:endParaRPr lang="en-US" sz="240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nSpc>
                <a:spcPct val="80000"/>
              </a:lnSpc>
              <a:spcBef>
                <a:spcPct val="50000"/>
              </a:spcBef>
              <a:buFont typeface="Wingdings" pitchFamily="2" charset="2"/>
              <a:buChar char="Ø"/>
              <a:defRPr/>
            </a:pPr>
            <a:endParaRPr lang="en-US" sz="1800" smtClean="0">
              <a:solidFill>
                <a:srgbClr val="FFFF00"/>
              </a:solidFill>
              <a:latin typeface="Arial" pitchFamily="34" charset="0"/>
            </a:endParaRPr>
          </a:p>
          <a:p>
            <a:pPr>
              <a:lnSpc>
                <a:spcPct val="80000"/>
              </a:lnSpc>
              <a:spcBef>
                <a:spcPct val="50000"/>
              </a:spcBef>
              <a:buFont typeface="Wingdings" pitchFamily="2" charset="2"/>
              <a:buChar char="Ø"/>
              <a:defRPr/>
            </a:pPr>
            <a:r>
              <a:rPr lang="en-US" sz="1800" smtClean="0">
                <a:solidFill>
                  <a:srgbClr val="FFFF00"/>
                </a:solidFill>
                <a:latin typeface="Arial" pitchFamily="34" charset="0"/>
              </a:rPr>
              <a:t>REPLY TO OBJECTIONS WITHIN 15 DAYS(2013) STATUTORY&amp; MANDATORY </a:t>
            </a:r>
            <a:r>
              <a:rPr lang="en-US" sz="1800" smtClean="0">
                <a:latin typeface="Arial" pitchFamily="34" charset="0"/>
              </a:rPr>
              <a:t>– Most important -  Please ensure reply sent  to the borrower within time frame. REPLY ALL LETTERS QUICKLY WITHIN 15 DAYS .(</a:t>
            </a:r>
            <a:r>
              <a:rPr lang="en-US" sz="1800" smtClean="0">
                <a:solidFill>
                  <a:srgbClr val="FFFF00"/>
                </a:solidFill>
                <a:latin typeface="Arial" pitchFamily="34" charset="0"/>
              </a:rPr>
              <a:t>keep record of reply sent)(</a:t>
            </a:r>
            <a:r>
              <a:rPr lang="en-US" sz="1800" smtClean="0">
                <a:latin typeface="Arial" pitchFamily="34" charset="0"/>
              </a:rPr>
              <a:t>R3(a to c)).No Right to Borrower to prefer an appeal to DRT/HC(S13(3a)). OBJECTION LETTER TO 13(2) NOTICE  CONFIRMS SERVING OF THE NOTICE.</a:t>
            </a:r>
          </a:p>
          <a:p>
            <a:pPr>
              <a:lnSpc>
                <a:spcPct val="80000"/>
              </a:lnSpc>
              <a:spcBef>
                <a:spcPct val="50000"/>
              </a:spcBef>
              <a:buFont typeface="Wingdings" pitchFamily="2" charset="2"/>
              <a:buChar char="Ø"/>
              <a:defRPr/>
            </a:pPr>
            <a:endParaRPr lang="en-US" sz="1800" smtClean="0">
              <a:latin typeface="Arial" pitchFamily="34" charset="0"/>
            </a:endParaRPr>
          </a:p>
          <a:p>
            <a:pPr>
              <a:lnSpc>
                <a:spcPct val="80000"/>
              </a:lnSpc>
              <a:spcBef>
                <a:spcPct val="50000"/>
              </a:spcBef>
              <a:buFont typeface="Wingdings" pitchFamily="2" charset="2"/>
              <a:buChar char="Ø"/>
              <a:defRPr/>
            </a:pPr>
            <a:r>
              <a:rPr lang="en-US" sz="1800" smtClean="0">
                <a:latin typeface="Arial" pitchFamily="34" charset="0"/>
              </a:rPr>
              <a:t>What to do? if  after reading the objection letter you realised that, the 13(2) notice is defective? either send modification memo or fresh 13(2))serving must. DO NOT GO AHEAD WITH DEFECTIVE NOTICE.</a:t>
            </a:r>
          </a:p>
          <a:p>
            <a:endParaRPr lang="en-US"/>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a:latin typeface="Arial" pitchFamily="34" charset="0"/>
                <a:cs typeface="Arial" pitchFamily="34" charset="0"/>
              </a:rPr>
              <a:t>SARFAESI 2002: STEP BY STEP ACTIONS POINTS</a:t>
            </a:r>
          </a:p>
        </p:txBody>
      </p:sp>
      <p:sp>
        <p:nvSpPr>
          <p:cNvPr id="3" name="Content Placeholder 2"/>
          <p:cNvSpPr>
            <a:spLocks noGrp="1"/>
          </p:cNvSpPr>
          <p:nvPr>
            <p:ph idx="1"/>
          </p:nvPr>
        </p:nvSpPr>
        <p:spPr/>
        <p:txBody>
          <a:bodyPr>
            <a:normAutofit/>
          </a:bodyPr>
          <a:lstStyle/>
          <a:p>
            <a:pPr>
              <a:lnSpc>
                <a:spcPct val="80000"/>
              </a:lnSpc>
              <a:spcBef>
                <a:spcPct val="50000"/>
              </a:spcBef>
              <a:buFont typeface="Wingdings" pitchFamily="2" charset="2"/>
              <a:buChar char="Ø"/>
            </a:pPr>
            <a:endParaRPr lang="en-US" sz="1800" smtClean="0">
              <a:latin typeface="Arial" pitchFamily="34" charset="0"/>
            </a:endParaRPr>
          </a:p>
          <a:p>
            <a:pPr>
              <a:lnSpc>
                <a:spcPct val="80000"/>
              </a:lnSpc>
              <a:spcBef>
                <a:spcPct val="50000"/>
              </a:spcBef>
              <a:buFont typeface="Wingdings" pitchFamily="2" charset="2"/>
              <a:buChar char="Ø"/>
            </a:pPr>
            <a:r>
              <a:rPr lang="en-US" sz="1800" smtClean="0">
                <a:latin typeface="Arial" pitchFamily="34" charset="0"/>
              </a:rPr>
              <a:t>What is to be done if objection letter to 13(2) is received by the bank from the borrower’s advocate?</a:t>
            </a:r>
          </a:p>
          <a:p>
            <a:pPr>
              <a:lnSpc>
                <a:spcPct val="80000"/>
              </a:lnSpc>
              <a:spcBef>
                <a:spcPct val="50000"/>
              </a:spcBef>
              <a:buFont typeface="Wingdings" pitchFamily="2" charset="2"/>
              <a:buChar char="Ø"/>
            </a:pPr>
            <a:r>
              <a:rPr lang="en-US" sz="1800" smtClean="0">
                <a:latin typeface="Arial" pitchFamily="34" charset="0"/>
              </a:rPr>
              <a:t>Wait </a:t>
            </a:r>
            <a:r>
              <a:rPr lang="en-US" sz="1800" err="1">
                <a:latin typeface="Arial" pitchFamily="34" charset="0"/>
              </a:rPr>
              <a:t>upto 60 days.(visits to bank by  angry borrowers in the intervening period: how to handle tactfully? PRACTICAL TIPS)</a:t>
            </a:r>
          </a:p>
          <a:p>
            <a:pPr>
              <a:lnSpc>
                <a:spcPct val="80000"/>
              </a:lnSpc>
              <a:spcBef>
                <a:spcPct val="50000"/>
              </a:spcBef>
              <a:buFont typeface="Wingdings" pitchFamily="2" charset="2"/>
              <a:buChar char="Ø"/>
            </a:pPr>
            <a:r>
              <a:rPr lang="en-US" sz="1800">
                <a:latin typeface="Arial" pitchFamily="34" charset="0"/>
              </a:rPr>
              <a:t>How you will handle Threats of Atrocity, Molestation, Criminal case ?</a:t>
            </a:r>
          </a:p>
          <a:p>
            <a:pPr>
              <a:lnSpc>
                <a:spcPct val="80000"/>
              </a:lnSpc>
              <a:spcBef>
                <a:spcPct val="50000"/>
              </a:spcBef>
              <a:buFont typeface="Wingdings" pitchFamily="2" charset="2"/>
              <a:buChar char="Ø"/>
            </a:pPr>
            <a:r>
              <a:rPr lang="en-US" sz="1800">
                <a:latin typeface="Arial" pitchFamily="34" charset="0"/>
              </a:rPr>
              <a:t> Identification and Appointment of Enforcement Agency(Recovery Agency)</a:t>
            </a:r>
            <a:r>
              <a:rPr lang="en-US" sz="1800">
                <a:solidFill>
                  <a:srgbClr val="FFFF00"/>
                </a:solidFill>
                <a:latin typeface="Arial" pitchFamily="34" charset="0"/>
              </a:rPr>
              <a:t>. MOST IMPORTANT</a:t>
            </a:r>
            <a:r>
              <a:rPr lang="en-US" sz="1800">
                <a:latin typeface="Arial" pitchFamily="34" charset="0"/>
              </a:rPr>
              <a:t>.(AN AGENCY WHICH CAN DO ANYTHING, ANYTIME AND ANYWHERE</a:t>
            </a:r>
            <a:r>
              <a:rPr lang="en-US" sz="1800" smtClean="0">
                <a:latin typeface="Arial" pitchFamily="34" charset="0"/>
              </a:rPr>
              <a:t>) </a:t>
            </a:r>
          </a:p>
          <a:p>
            <a:pPr>
              <a:lnSpc>
                <a:spcPct val="80000"/>
              </a:lnSpc>
              <a:spcBef>
                <a:spcPct val="50000"/>
              </a:spcBef>
              <a:buFont typeface="Wingdings" pitchFamily="2" charset="2"/>
              <a:buChar char="Ø"/>
            </a:pPr>
            <a:endParaRPr lang="en-US" sz="1800" smtClean="0">
              <a:latin typeface="Arial" pitchFamily="34" charset="0"/>
            </a:endParaRPr>
          </a:p>
          <a:p>
            <a:pPr>
              <a:lnSpc>
                <a:spcPct val="80000"/>
              </a:lnSpc>
              <a:spcBef>
                <a:spcPct val="50000"/>
              </a:spcBef>
              <a:buFont typeface="Wingdings" pitchFamily="2" charset="2"/>
              <a:buChar char="Ø"/>
            </a:pPr>
            <a:endParaRPr lang="en-US" sz="1800" smtClean="0">
              <a:latin typeface="Arial" pitchFamily="34" charset="0"/>
            </a:endParaRPr>
          </a:p>
          <a:p>
            <a:pPr>
              <a:lnSpc>
                <a:spcPct val="80000"/>
              </a:lnSpc>
              <a:spcBef>
                <a:spcPct val="50000"/>
              </a:spcBef>
              <a:buFont typeface="Wingdings" pitchFamily="2" charset="2"/>
              <a:buChar char="Ø"/>
            </a:pPr>
            <a:endParaRPr lang="en-US" sz="180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latin typeface="Arial" pitchFamily="34" charset="0"/>
                <a:cs typeface="Arial" pitchFamily="34" charset="0"/>
              </a:rPr>
              <a:t>SARFAESI 2002: STEP BY STEP ACTIONS POINTS</a:t>
            </a:r>
            <a:endParaRPr lang="en-US" sz="2400"/>
          </a:p>
        </p:txBody>
      </p:sp>
      <p:sp>
        <p:nvSpPr>
          <p:cNvPr id="3" name="Content Placeholder 2"/>
          <p:cNvSpPr>
            <a:spLocks noGrp="1"/>
          </p:cNvSpPr>
          <p:nvPr>
            <p:ph idx="1"/>
          </p:nvPr>
        </p:nvSpPr>
        <p:spPr/>
        <p:txBody>
          <a:bodyPr>
            <a:normAutofit/>
          </a:bodyPr>
          <a:lstStyle/>
          <a:p>
            <a:pPr>
              <a:lnSpc>
                <a:spcPct val="80000"/>
              </a:lnSpc>
              <a:spcBef>
                <a:spcPct val="50000"/>
              </a:spcBef>
              <a:buFont typeface="Wingdings" pitchFamily="2" charset="2"/>
              <a:buChar char="Ø"/>
            </a:pPr>
            <a:r>
              <a:rPr lang="en-US" sz="1900" smtClean="0">
                <a:latin typeface="Arial" pitchFamily="34" charset="0"/>
                <a:cs typeface="Arial" pitchFamily="34" charset="0"/>
              </a:rPr>
              <a:t>Notice to the borrower for handing over of the assets  peacefully  voluntarily 13(4)(Rule  8(1) along with covering letter.</a:t>
            </a:r>
          </a:p>
          <a:p>
            <a:pPr>
              <a:lnSpc>
                <a:spcPct val="80000"/>
              </a:lnSpc>
              <a:spcBef>
                <a:spcPct val="50000"/>
              </a:spcBef>
              <a:buFont typeface="Wingdings" pitchFamily="2" charset="2"/>
              <a:buChar char="Ø"/>
            </a:pPr>
            <a:endParaRPr lang="en-US" sz="1900" smtClean="0">
              <a:latin typeface="Arial" pitchFamily="34" charset="0"/>
              <a:cs typeface="Arial" pitchFamily="34" charset="0"/>
            </a:endParaRPr>
          </a:p>
          <a:p>
            <a:pPr>
              <a:lnSpc>
                <a:spcPct val="80000"/>
              </a:lnSpc>
              <a:spcBef>
                <a:spcPct val="50000"/>
              </a:spcBef>
              <a:buFont typeface="Wingdings" pitchFamily="2" charset="2"/>
              <a:buChar char="Ø"/>
            </a:pPr>
            <a:endParaRPr lang="en-US" sz="1900" smtClean="0">
              <a:latin typeface="Arial" pitchFamily="34" charset="0"/>
              <a:cs typeface="Arial" pitchFamily="34" charset="0"/>
            </a:endParaRPr>
          </a:p>
          <a:p>
            <a:pPr>
              <a:lnSpc>
                <a:spcPct val="80000"/>
              </a:lnSpc>
              <a:spcBef>
                <a:spcPct val="50000"/>
              </a:spcBef>
              <a:buFont typeface="Wingdings" pitchFamily="2" charset="2"/>
              <a:buChar char="Ø"/>
            </a:pPr>
            <a:r>
              <a:rPr lang="en-US" sz="1900" smtClean="0">
                <a:latin typeface="Arial" pitchFamily="34" charset="0"/>
                <a:cs typeface="Arial" pitchFamily="34" charset="0"/>
              </a:rPr>
              <a:t>(REFER SUPREME COURT JUDGEMENT DATED 22.08.2013     BEFORE SUBMITTING THE APPLICATION UNDER SECTION 14, THE SECURED CREDITOR MUST MAKE EFFORT FOR PEACEFUL POSSESION BY GIVING NOTICE UNDER RULE 8(1), IF MEETS WITH RESISTANCE FROM BORROWER THEN ONLY TO APPROACH CMM/DMM. Standard Chartered Bank V/s. Noble Kumar). Useful in future in DRT (NATURAL JUSTICE)and when we approach to DM/CMM for physical possession.                                                                     (WOMEN REPRESENTATIVE &amp; VIDEO SHOOTING  MUST.)  </a:t>
            </a:r>
          </a:p>
          <a:p>
            <a:endParaRPr lang="en-US"/>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SARFAESI 2002</a:t>
            </a:r>
          </a:p>
        </p:txBody>
      </p:sp>
      <p:sp>
        <p:nvSpPr>
          <p:cNvPr id="3" name="Content Placeholder 2"/>
          <p:cNvSpPr>
            <a:spLocks noGrp="1"/>
          </p:cNvSpPr>
          <p:nvPr>
            <p:ph idx="1"/>
          </p:nvPr>
        </p:nvSpPr>
        <p:spPr/>
        <p:txBody>
          <a:bodyPr/>
          <a:lstStyle/>
          <a:p>
            <a:pPr>
              <a:buNone/>
            </a:pPr>
            <a:r>
              <a:rPr lang="en-US"/>
              <a:t>HISTORICAL BACKGROUND</a:t>
            </a:r>
          </a:p>
          <a:p>
            <a:pPr>
              <a:buNone/>
            </a:pPr>
            <a:r>
              <a:rPr lang="en-US" sz="1800">
                <a:latin typeface="Arial" pitchFamily="34" charset="0"/>
                <a:cs typeface="Arial" pitchFamily="34" charset="0"/>
              </a:rPr>
              <a:t>-Time consuming, expensive legal process and mounting bad debts</a:t>
            </a:r>
            <a:r>
              <a:rPr lang="en-US" sz="1800" smtClean="0">
                <a:latin typeface="Arial" pitchFamily="34" charset="0"/>
                <a:cs typeface="Arial" pitchFamily="34" charset="0"/>
              </a:rPr>
              <a:t>.</a:t>
            </a:r>
          </a:p>
          <a:p>
            <a:pPr>
              <a:buNone/>
            </a:pPr>
            <a:endParaRPr lang="en-US" sz="1800">
              <a:latin typeface="Arial" pitchFamily="34" charset="0"/>
              <a:cs typeface="Arial" pitchFamily="34" charset="0"/>
            </a:endParaRPr>
          </a:p>
          <a:p>
            <a:pPr>
              <a:buNone/>
            </a:pPr>
            <a:r>
              <a:rPr lang="en-US" sz="1800">
                <a:latin typeface="Arial" pitchFamily="34" charset="0"/>
                <a:cs typeface="Arial" pitchFamily="34" charset="0"/>
              </a:rPr>
              <a:t>-SFC Act 1951</a:t>
            </a:r>
            <a:r>
              <a:rPr lang="en-US" sz="1800" smtClean="0">
                <a:latin typeface="Arial" pitchFamily="34" charset="0"/>
                <a:cs typeface="Arial" pitchFamily="34" charset="0"/>
              </a:rPr>
              <a:t>.</a:t>
            </a:r>
          </a:p>
          <a:p>
            <a:pPr>
              <a:buNone/>
            </a:pPr>
            <a:endParaRPr lang="en-US" sz="1800">
              <a:latin typeface="Arial" pitchFamily="34" charset="0"/>
              <a:cs typeface="Arial" pitchFamily="34" charset="0"/>
            </a:endParaRPr>
          </a:p>
          <a:p>
            <a:pPr>
              <a:buNone/>
            </a:pPr>
            <a:r>
              <a:rPr lang="en-US" sz="1800">
                <a:latin typeface="Arial" pitchFamily="34" charset="0"/>
                <a:cs typeface="Arial" pitchFamily="34" charset="0"/>
              </a:rPr>
              <a:t>-Demand of Banks and Financial Institutions</a:t>
            </a:r>
            <a:r>
              <a:rPr lang="en-US" sz="1800" smtClean="0">
                <a:latin typeface="Arial" pitchFamily="34" charset="0"/>
                <a:cs typeface="Arial" pitchFamily="34" charset="0"/>
              </a:rPr>
              <a:t>.</a:t>
            </a:r>
          </a:p>
          <a:p>
            <a:pPr>
              <a:buNone/>
            </a:pPr>
            <a:endParaRPr lang="en-US" sz="1800">
              <a:latin typeface="Arial" pitchFamily="34" charset="0"/>
              <a:cs typeface="Arial" pitchFamily="34" charset="0"/>
            </a:endParaRPr>
          </a:p>
          <a:p>
            <a:pPr>
              <a:buNone/>
            </a:pPr>
            <a:r>
              <a:rPr lang="en-US" sz="1800">
                <a:latin typeface="Arial" pitchFamily="34" charset="0"/>
                <a:cs typeface="Arial" pitchFamily="34" charset="0"/>
              </a:rPr>
              <a:t>-Liberalization</a:t>
            </a:r>
            <a:r>
              <a:rPr lang="en-US" sz="1800" smtClean="0">
                <a:latin typeface="Arial" pitchFamily="34" charset="0"/>
                <a:cs typeface="Arial" pitchFamily="34" charset="0"/>
              </a:rPr>
              <a:t>.</a:t>
            </a:r>
          </a:p>
          <a:p>
            <a:pPr>
              <a:buNone/>
            </a:pPr>
            <a:endParaRPr lang="en-US" sz="1800">
              <a:latin typeface="Arial" pitchFamily="34" charset="0"/>
              <a:cs typeface="Arial" pitchFamily="34" charset="0"/>
            </a:endParaRPr>
          </a:p>
          <a:p>
            <a:pPr>
              <a:buNone/>
            </a:pPr>
            <a:r>
              <a:rPr lang="en-US" sz="1800">
                <a:latin typeface="Arial" pitchFamily="34" charset="0"/>
                <a:cs typeface="Arial" pitchFamily="34" charset="0"/>
              </a:rPr>
              <a:t>-Financial Sector Reforms Committee I(Narasimhan Committee I, 1991-92, IRAC,PROVISIONING,DRT).</a:t>
            </a:r>
          </a:p>
          <a:p>
            <a:pPr>
              <a:buNone/>
            </a:pPr>
            <a:endParaRPr lang="en-US" sz="1800">
              <a:latin typeface="Arial" pitchFamily="34" charset="0"/>
              <a:cs typeface="Arial" pitchFamily="34" charset="0"/>
            </a:endParaRPr>
          </a:p>
          <a:p>
            <a:pPr>
              <a:buNone/>
            </a:pPr>
            <a:endParaRPr lang="en-US" sz="180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left)">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latin typeface="Arial" pitchFamily="34" charset="0"/>
                <a:cs typeface="Arial" pitchFamily="34" charset="0"/>
              </a:rPr>
              <a:t>SARFAESI 2002: STEP BY STEP ACTIONS POINTS</a:t>
            </a:r>
            <a:endParaRPr lang="en-US" sz="240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nSpc>
                <a:spcPct val="80000"/>
              </a:lnSpc>
              <a:spcBef>
                <a:spcPct val="50000"/>
              </a:spcBef>
              <a:buFont typeface="Wingdings" pitchFamily="2" charset="2"/>
              <a:buChar char="Ø"/>
            </a:pPr>
            <a:r>
              <a:rPr lang="en-US" sz="1800" smtClean="0">
                <a:latin typeface="Arial" pitchFamily="34" charset="0"/>
              </a:rPr>
              <a:t>Here banker (Secured Creditor can take SYMBOLIC POSSESSION. (if taken Symbolic Possession, Publication of Possession Notice within 7 days must Rule 8(2)).(The borrower has right to go to  DRT under section 17 within 45 days)( Secured Creditor can ask for Police Escort to local police station, In  this advertisement of possession notice in the news paper please also give notice to the borrower guarantor as per SIE Rule 8(6)  sale notice of 30 days&amp; send the copy of this advertisement to the borrower and guarantor.</a:t>
            </a:r>
          </a:p>
          <a:p>
            <a:pPr>
              <a:lnSpc>
                <a:spcPct val="80000"/>
              </a:lnSpc>
              <a:spcBef>
                <a:spcPct val="50000"/>
              </a:spcBef>
              <a:buFont typeface="Wingdings" pitchFamily="2" charset="2"/>
              <a:buChar char="Ø"/>
            </a:pPr>
            <a:r>
              <a:rPr lang="en-US" sz="1800" smtClean="0">
                <a:latin typeface="Arial" pitchFamily="34" charset="0"/>
              </a:rPr>
              <a:t>BUT NO BREAK OPENING OF THE LOCKS IN THIS PROCESS.</a:t>
            </a:r>
          </a:p>
          <a:p>
            <a:pPr>
              <a:lnSpc>
                <a:spcPct val="80000"/>
              </a:lnSpc>
              <a:spcBef>
                <a:spcPct val="50000"/>
              </a:spcBef>
              <a:buFont typeface="Wingdings" pitchFamily="2" charset="2"/>
              <a:buChar char="Ø"/>
            </a:pPr>
            <a:r>
              <a:rPr lang="en-US" sz="1800" smtClean="0">
                <a:latin typeface="Arial" pitchFamily="34" charset="0"/>
              </a:rPr>
              <a:t>WHEN HE/SHE REFUSES TO GIVE PHYSICAL POSSESSION, WHAT IS PRACTICAL APPROACH &amp; TIP.(HOW TO COUNSEL).</a:t>
            </a:r>
          </a:p>
          <a:p>
            <a:pPr>
              <a:lnSpc>
                <a:spcPct val="80000"/>
              </a:lnSpc>
              <a:spcBef>
                <a:spcPct val="50000"/>
              </a:spcBef>
              <a:buFont typeface="Wingdings" pitchFamily="2" charset="2"/>
              <a:buChar char="Ø"/>
            </a:pPr>
            <a:r>
              <a:rPr lang="en-US" sz="1800" smtClean="0">
                <a:latin typeface="Arial" pitchFamily="34" charset="0"/>
              </a:rPr>
              <a:t>Suppose the AO taken symbolic possession and afterwards realised that, mistake has happened in the post symbolic possession process( pasting of possession notice, particulars, panchnama, non publishing of he possession notice within 7 days of possession etc.) The solution is cancel the earlier symbolic possession and take fresh symbolic possession and this time follow the act and rules metaculously).</a:t>
            </a: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latin typeface="Arial" pitchFamily="34" charset="0"/>
                <a:cs typeface="Arial" pitchFamily="34" charset="0"/>
              </a:rPr>
              <a:t>SARFAESI 2002: STEP BY STEP ACTIONS POINTS</a:t>
            </a:r>
            <a:endParaRPr lang="en-US" sz="240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1800" b="1" smtClean="0">
                <a:latin typeface="Arial" pitchFamily="34" charset="0"/>
                <a:cs typeface="Arial" pitchFamily="34" charset="0"/>
              </a:rPr>
              <a:t>AFTER SYMBOLIC POSSESSION</a:t>
            </a:r>
          </a:p>
          <a:p>
            <a:r>
              <a:rPr lang="en-US" sz="1800" b="1" smtClean="0">
                <a:latin typeface="Arial" pitchFamily="34" charset="0"/>
                <a:cs typeface="Arial" pitchFamily="34" charset="0"/>
              </a:rPr>
              <a:t>SECTION 13(4) d, Rule 4(5), a,b,c,I,ii,iii,iv</a:t>
            </a:r>
            <a:endParaRPr lang="en-US" sz="1800" b="1" smtClean="0">
              <a:latin typeface="Arial" pitchFamily="34" charset="0"/>
              <a:cs typeface="Arial" pitchFamily="34" charset="0"/>
            </a:endParaRPr>
          </a:p>
          <a:p>
            <a:pPr>
              <a:buNone/>
            </a:pPr>
            <a:endParaRPr lang="en-US" sz="1800" b="1" smtClean="0">
              <a:latin typeface="Arial" pitchFamily="34" charset="0"/>
              <a:cs typeface="Arial" pitchFamily="34" charset="0"/>
            </a:endParaRPr>
          </a:p>
          <a:p>
            <a:r>
              <a:rPr lang="en-US" sz="1800" smtClean="0">
                <a:latin typeface="Arial" pitchFamily="34" charset="0"/>
                <a:cs typeface="Arial" pitchFamily="34" charset="0"/>
              </a:rPr>
              <a:t> In case the secured asset is tenanted(legally or illegally) issue letter to the tenant for depositing the rent from possession date in the loan account of the borrower.</a:t>
            </a:r>
          </a:p>
          <a:p>
            <a:pPr>
              <a:buNone/>
            </a:pPr>
            <a:endParaRPr lang="en-US" sz="1800" smtClean="0">
              <a:latin typeface="Arial" pitchFamily="34" charset="0"/>
              <a:cs typeface="Arial" pitchFamily="34" charset="0"/>
            </a:endParaRPr>
          </a:p>
          <a:p>
            <a:r>
              <a:rPr lang="en-US" sz="1800" smtClean="0">
                <a:latin typeface="Arial" pitchFamily="34" charset="0"/>
                <a:cs typeface="Arial" pitchFamily="34" charset="0"/>
              </a:rPr>
              <a:t>Send letter to the debtors to pay to bank directly.</a:t>
            </a:r>
          </a:p>
          <a:p>
            <a:endParaRPr lang="en-US" sz="1800">
              <a:latin typeface="Arial" pitchFamily="34" charset="0"/>
              <a:cs typeface="Arial" pitchFamily="34" charset="0"/>
            </a:endParaRP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latin typeface="Arial" pitchFamily="34" charset="0"/>
                <a:cs typeface="Arial" pitchFamily="34" charset="0"/>
              </a:rPr>
              <a:t>SARFAESI 2002: STEP BY STEP ACTIONS POINTS</a:t>
            </a:r>
            <a:endParaRPr lang="en-US" sz="2400"/>
          </a:p>
        </p:txBody>
      </p:sp>
      <p:sp>
        <p:nvSpPr>
          <p:cNvPr id="3" name="Content Placeholder 2"/>
          <p:cNvSpPr>
            <a:spLocks noGrp="1"/>
          </p:cNvSpPr>
          <p:nvPr>
            <p:ph idx="1"/>
          </p:nvPr>
        </p:nvSpPr>
        <p:spPr/>
        <p:txBody>
          <a:bodyPr>
            <a:normAutofit/>
          </a:bodyPr>
          <a:lstStyle/>
          <a:p>
            <a:r>
              <a:rPr lang="en-US" sz="1800" smtClean="0">
                <a:latin typeface="Arial" pitchFamily="34" charset="0"/>
                <a:cs typeface="Arial" pitchFamily="34" charset="0"/>
              </a:rPr>
              <a:t>In case of shares in body corporate sent letter to the borrower to transfer the shares in the bank’s name and also to the company not to transfer the shares in any other persons name except bank.</a:t>
            </a:r>
          </a:p>
          <a:p>
            <a:endParaRPr lang="en-US" sz="1800" smtClean="0">
              <a:latin typeface="Arial" pitchFamily="34" charset="0"/>
              <a:cs typeface="Arial" pitchFamily="34" charset="0"/>
            </a:endParaRPr>
          </a:p>
          <a:p>
            <a:r>
              <a:rPr lang="en-US" sz="1800" smtClean="0">
                <a:latin typeface="Arial" pitchFamily="34" charset="0"/>
                <a:cs typeface="Arial" pitchFamily="34" charset="0"/>
              </a:rPr>
              <a:t>In case of other movables in the custody of others, the bank will send letter to such parties  deliver it to the bank.</a:t>
            </a:r>
          </a:p>
          <a:p>
            <a:endParaRPr lang="en-US" sz="1800" smtClean="0">
              <a:latin typeface="Arial" pitchFamily="34" charset="0"/>
              <a:cs typeface="Arial" pitchFamily="34" charset="0"/>
            </a:endParaRPr>
          </a:p>
          <a:p>
            <a:r>
              <a:rPr lang="en-US" sz="1800" smtClean="0">
                <a:latin typeface="Arial" pitchFamily="34" charset="0"/>
                <a:cs typeface="Arial" pitchFamily="34" charset="0"/>
              </a:rPr>
              <a:t>WHILE SENDING CAPTIONED LETTERS THE BANK  WILL ATTACH COPY OF 13(2) NOTICE, 13(4) POSSESSION NOTICE TO THE LETTER. IN THESE LETTERS MAKE A REFERENCE TO THE SECTION 29</a:t>
            </a:r>
          </a:p>
          <a:p>
            <a:endParaRPr lang="en-US"/>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a:latin typeface="Arial" pitchFamily="34" charset="0"/>
                <a:cs typeface="Arial" pitchFamily="34" charset="0"/>
              </a:rPr>
              <a:t>SARFAESI 2002: STEP BY STEP ACTIONS POINTS</a:t>
            </a:r>
          </a:p>
        </p:txBody>
      </p:sp>
      <p:sp>
        <p:nvSpPr>
          <p:cNvPr id="3" name="Content Placeholder 2"/>
          <p:cNvSpPr>
            <a:spLocks noGrp="1"/>
          </p:cNvSpPr>
          <p:nvPr>
            <p:ph idx="1"/>
          </p:nvPr>
        </p:nvSpPr>
        <p:spPr/>
        <p:txBody>
          <a:bodyPr>
            <a:normAutofit/>
          </a:bodyPr>
          <a:lstStyle/>
          <a:p>
            <a:pPr>
              <a:lnSpc>
                <a:spcPct val="80000"/>
              </a:lnSpc>
              <a:spcBef>
                <a:spcPct val="50000"/>
              </a:spcBef>
              <a:buFont typeface="Wingdings" pitchFamily="2" charset="2"/>
              <a:buChar char="Ø"/>
            </a:pPr>
            <a:endParaRPr lang="en-US" sz="1800" smtClean="0">
              <a:latin typeface="Arial" pitchFamily="34" charset="0"/>
              <a:cs typeface="Arial" pitchFamily="34" charset="0"/>
            </a:endParaRPr>
          </a:p>
          <a:p>
            <a:pPr>
              <a:lnSpc>
                <a:spcPct val="80000"/>
              </a:lnSpc>
              <a:spcBef>
                <a:spcPct val="50000"/>
              </a:spcBef>
              <a:buFont typeface="Wingdings" pitchFamily="2" charset="2"/>
              <a:buChar char="Ø"/>
            </a:pPr>
            <a:r>
              <a:rPr lang="en-US" sz="1800" smtClean="0">
                <a:latin typeface="Arial" pitchFamily="34" charset="0"/>
                <a:cs typeface="Arial" pitchFamily="34" charset="0"/>
              </a:rPr>
              <a:t>If Symbolic Possession has taken then immediately file the CMM/DM/CJM application  and affidavit for Physical Possession under Section 14.</a:t>
            </a:r>
          </a:p>
          <a:p>
            <a:pPr>
              <a:lnSpc>
                <a:spcPct val="120000"/>
              </a:lnSpc>
              <a:spcBef>
                <a:spcPct val="50000"/>
              </a:spcBef>
              <a:buFont typeface="Wingdings" pitchFamily="2" charset="2"/>
              <a:buChar char="Ø"/>
            </a:pPr>
            <a:endParaRPr lang="en-US" sz="1800" smtClean="0">
              <a:latin typeface="Arial" pitchFamily="34" charset="0"/>
              <a:cs typeface="Arial" pitchFamily="34" charset="0"/>
            </a:endParaRPr>
          </a:p>
          <a:p>
            <a:pPr>
              <a:lnSpc>
                <a:spcPct val="120000"/>
              </a:lnSpc>
              <a:spcBef>
                <a:spcPct val="50000"/>
              </a:spcBef>
              <a:buFont typeface="Wingdings" pitchFamily="2" charset="2"/>
              <a:buChar char="Ø"/>
            </a:pPr>
            <a:r>
              <a:rPr lang="en-US" sz="1800" smtClean="0">
                <a:latin typeface="Arial" pitchFamily="34" charset="0"/>
                <a:cs typeface="Arial" pitchFamily="34" charset="0"/>
              </a:rPr>
              <a:t>File </a:t>
            </a:r>
            <a:r>
              <a:rPr lang="en-US" sz="1800">
                <a:latin typeface="Arial" pitchFamily="34" charset="0"/>
                <a:cs typeface="Arial" pitchFamily="34" charset="0"/>
              </a:rPr>
              <a:t>an application along with Affidavit(2013) to </a:t>
            </a:r>
            <a:r>
              <a:rPr lang="en-US" sz="1800" smtClean="0">
                <a:latin typeface="Arial" pitchFamily="34" charset="0"/>
                <a:cs typeface="Arial" pitchFamily="34" charset="0"/>
              </a:rPr>
              <a:t>DM/CMM/CJM </a:t>
            </a:r>
            <a:r>
              <a:rPr lang="en-US" sz="1800">
                <a:latin typeface="Arial" pitchFamily="34" charset="0"/>
                <a:cs typeface="Arial" pitchFamily="34" charset="0"/>
              </a:rPr>
              <a:t>for getting physical possession (Section 14</a:t>
            </a:r>
            <a:r>
              <a:rPr lang="en-US" sz="1800" b="1">
                <a:solidFill>
                  <a:srgbClr val="FFFF00"/>
                </a:solidFill>
                <a:latin typeface="Arial" pitchFamily="34" charset="0"/>
                <a:cs typeface="Arial" pitchFamily="34" charset="0"/>
              </a:rPr>
              <a:t>).( AFFIDAVIT  ALL 9 POINTS PLEASE CHECK BEFORE SUB</a:t>
            </a:r>
            <a:r>
              <a:rPr lang="en-US" sz="1800" b="1" smtClean="0">
                <a:solidFill>
                  <a:srgbClr val="FFFF00"/>
                </a:solidFill>
                <a:latin typeface="Arial" pitchFamily="34" charset="0"/>
                <a:cs typeface="Arial" pitchFamily="34" charset="0"/>
              </a:rPr>
              <a:t>.)</a:t>
            </a:r>
          </a:p>
          <a:p>
            <a:pPr>
              <a:lnSpc>
                <a:spcPct val="120000"/>
              </a:lnSpc>
              <a:spcBef>
                <a:spcPct val="50000"/>
              </a:spcBef>
              <a:buFont typeface="Wingdings" pitchFamily="2" charset="2"/>
              <a:buChar char="Ø"/>
            </a:pPr>
            <a:endParaRPr lang="en-US" sz="180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latin typeface="Arial" pitchFamily="34" charset="0"/>
                <a:cs typeface="Arial" pitchFamily="34" charset="0"/>
              </a:rPr>
              <a:t>SARFAESI 2002: STEP BY STEP ACTIONS POINTS</a:t>
            </a:r>
            <a:endParaRPr lang="en-US" sz="2400"/>
          </a:p>
        </p:txBody>
      </p:sp>
      <p:sp>
        <p:nvSpPr>
          <p:cNvPr id="3" name="Content Placeholder 2"/>
          <p:cNvSpPr>
            <a:spLocks noGrp="1"/>
          </p:cNvSpPr>
          <p:nvPr>
            <p:ph idx="1"/>
          </p:nvPr>
        </p:nvSpPr>
        <p:spPr/>
        <p:txBody>
          <a:bodyPr>
            <a:normAutofit/>
          </a:bodyPr>
          <a:lstStyle/>
          <a:p>
            <a:r>
              <a:rPr lang="en-US" sz="1800" smtClean="0">
                <a:solidFill>
                  <a:srgbClr val="FFFF00"/>
                </a:solidFill>
                <a:latin typeface="Arial" pitchFamily="34" charset="0"/>
                <a:cs typeface="Arial" pitchFamily="34" charset="0"/>
              </a:rPr>
              <a:t>SARFAESI SECTION 14: NOT ONLY DM BUT CJM(Chief Judicial Magistrate) is also equally competent to deal with application under Section 14 moved by Secured Creditor.</a:t>
            </a:r>
          </a:p>
          <a:p>
            <a:endParaRPr lang="en-US" sz="1800" smtClean="0">
              <a:solidFill>
                <a:srgbClr val="FFFF00"/>
              </a:solidFill>
              <a:latin typeface="Arial" pitchFamily="34" charset="0"/>
              <a:cs typeface="Arial" pitchFamily="34" charset="0"/>
            </a:endParaRPr>
          </a:p>
          <a:p>
            <a:r>
              <a:rPr lang="en-US" sz="1800" smtClean="0">
                <a:solidFill>
                  <a:srgbClr val="FFFF00"/>
                </a:solidFill>
                <a:latin typeface="Arial" pitchFamily="34" charset="0"/>
                <a:cs typeface="Arial" pitchFamily="34" charset="0"/>
              </a:rPr>
              <a:t>S.C. CA NO.6295 OF 2015 DECIDED ON 23.09.2019(AO, Indian Bank  v/s. D Visalakshi &amp; Another )</a:t>
            </a:r>
          </a:p>
          <a:p>
            <a:endParaRPr lang="en-US" sz="1800" smtClean="0">
              <a:solidFill>
                <a:srgbClr val="FFFF00"/>
              </a:solidFill>
              <a:latin typeface="Arial" pitchFamily="34" charset="0"/>
              <a:cs typeface="Arial" pitchFamily="34" charset="0"/>
            </a:endParaRPr>
          </a:p>
          <a:p>
            <a:pPr>
              <a:lnSpc>
                <a:spcPct val="120000"/>
              </a:lnSpc>
              <a:spcBef>
                <a:spcPct val="50000"/>
              </a:spcBef>
              <a:buFont typeface="Wingdings" pitchFamily="2" charset="2"/>
              <a:buChar char="Ø"/>
            </a:pPr>
            <a:r>
              <a:rPr lang="en-US" sz="1800" smtClean="0">
                <a:latin typeface="Arial" pitchFamily="34" charset="0"/>
                <a:cs typeface="Arial" pitchFamily="34" charset="0"/>
              </a:rPr>
              <a:t>DM/CMM/CJM will pass orders and  will authorise his/her subordinate  officer  (SDO/Tahsildar/N.Tahsildar/CO)or appoint Advocate Commissioner (AC)to take possession and hand it over to the Secured Creditor.(PROPETIES IN DIFFERENT STATES &amp; DIST.) </a:t>
            </a:r>
          </a:p>
          <a:p>
            <a:pPr>
              <a:lnSpc>
                <a:spcPct val="120000"/>
              </a:lnSpc>
              <a:spcBef>
                <a:spcPct val="50000"/>
              </a:spcBef>
              <a:buFont typeface="Wingdings" pitchFamily="2" charset="2"/>
              <a:buChar char="Ø"/>
            </a:pPr>
            <a:endParaRPr lang="en-US" sz="2400" smtClean="0"/>
          </a:p>
          <a:p>
            <a:endParaRPr lang="en-US"/>
          </a:p>
        </p:txBody>
      </p:sp>
    </p:spTree>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a:latin typeface="Arial" pitchFamily="34" charset="0"/>
                <a:cs typeface="Arial" pitchFamily="34" charset="0"/>
              </a:rPr>
              <a:t>SARFAESI 2002: STEP BY STEP ACTIONS POINTS</a:t>
            </a:r>
          </a:p>
        </p:txBody>
      </p:sp>
      <p:sp>
        <p:nvSpPr>
          <p:cNvPr id="3" name="Content Placeholder 2"/>
          <p:cNvSpPr>
            <a:spLocks noGrp="1"/>
          </p:cNvSpPr>
          <p:nvPr>
            <p:ph idx="1"/>
          </p:nvPr>
        </p:nvSpPr>
        <p:spPr/>
        <p:txBody>
          <a:bodyPr>
            <a:noAutofit/>
          </a:bodyPr>
          <a:lstStyle/>
          <a:p>
            <a:pPr>
              <a:lnSpc>
                <a:spcPct val="120000"/>
              </a:lnSpc>
              <a:spcBef>
                <a:spcPct val="50000"/>
              </a:spcBef>
              <a:buFont typeface="Wingdings" pitchFamily="2" charset="2"/>
              <a:buChar char="Ø"/>
            </a:pPr>
            <a:r>
              <a:rPr lang="en-US" sz="1800" smtClean="0">
                <a:latin typeface="Arial" pitchFamily="34" charset="0"/>
              </a:rPr>
              <a:t>DM/CMM/CJM to pass orders and take possession now within 30days maximum 60 days (Amendment to Section 14(1)(i)(ii) 2016). no challenge to the act of  CMM/DM(S14(3))</a:t>
            </a:r>
          </a:p>
          <a:p>
            <a:pPr>
              <a:lnSpc>
                <a:spcPct val="120000"/>
              </a:lnSpc>
              <a:spcBef>
                <a:spcPct val="50000"/>
              </a:spcBef>
              <a:buFont typeface="Wingdings" pitchFamily="2" charset="2"/>
              <a:buChar char="Ø"/>
            </a:pPr>
            <a:r>
              <a:rPr lang="en-US" sz="1800" smtClean="0">
                <a:latin typeface="Arial" pitchFamily="34" charset="0"/>
              </a:rPr>
              <a:t>Once you get the CMM’s/DM’s/CJM’s order once again contact the borrower and counsel him that still handing over of the assets peacefully to the bank  is in his/her interest.</a:t>
            </a:r>
          </a:p>
          <a:p>
            <a:pPr>
              <a:lnSpc>
                <a:spcPct val="120000"/>
              </a:lnSpc>
              <a:spcBef>
                <a:spcPct val="50000"/>
              </a:spcBef>
              <a:buFont typeface="Wingdings" pitchFamily="2" charset="2"/>
              <a:buChar char="Ø"/>
            </a:pPr>
            <a:r>
              <a:rPr lang="en-US" sz="1800" smtClean="0">
                <a:latin typeface="Arial" pitchFamily="34" charset="0"/>
              </a:rPr>
              <a:t> CMM?DM/CJM ORDER DELAY:FOLLOWUP BY A.O., CONTROLLING AUTH., DLBC,REQ. TO COMM., SLBC, RTI, WRIT. IN HC.</a:t>
            </a:r>
          </a:p>
          <a:p>
            <a:pPr>
              <a:lnSpc>
                <a:spcPct val="120000"/>
              </a:lnSpc>
              <a:spcBef>
                <a:spcPct val="50000"/>
              </a:spcBef>
              <a:buFont typeface="Wingdings" pitchFamily="2" charset="2"/>
              <a:buChar char="Ø"/>
            </a:pPr>
            <a:r>
              <a:rPr lang="en-US" sz="1800" smtClean="0">
                <a:latin typeface="Arial" pitchFamily="34" charset="0"/>
              </a:rPr>
              <a:t>Contact </a:t>
            </a:r>
            <a:r>
              <a:rPr lang="en-US" sz="1800">
                <a:latin typeface="Arial" pitchFamily="34" charset="0"/>
              </a:rPr>
              <a:t>to Police Authorities for escort.</a:t>
            </a:r>
          </a:p>
          <a:p>
            <a:pPr>
              <a:lnSpc>
                <a:spcPct val="120000"/>
              </a:lnSpc>
              <a:spcBef>
                <a:spcPct val="50000"/>
              </a:spcBef>
              <a:buFont typeface="Wingdings" pitchFamily="2" charset="2"/>
              <a:buChar char="Ø"/>
            </a:pPr>
            <a:r>
              <a:rPr lang="en-US" sz="1800">
                <a:latin typeface="Arial" pitchFamily="34" charset="0"/>
              </a:rPr>
              <a:t>Arrangements for D day, eleventh hour difficulties, copies of all formats etc. ,briefing and coordination of  CMM/DM </a:t>
            </a:r>
            <a:r>
              <a:rPr lang="en-US" sz="1800" smtClean="0">
                <a:latin typeface="Arial" pitchFamily="34" charset="0"/>
              </a:rPr>
              <a:t>rep/AC., </a:t>
            </a:r>
            <a:r>
              <a:rPr lang="en-US" sz="1800">
                <a:latin typeface="Arial" pitchFamily="34" charset="0"/>
              </a:rPr>
              <a:t>police people / EA., video  shooting, women representatives, etc. </a:t>
            </a:r>
            <a:r>
              <a:rPr lang="en-US" sz="1800" smtClean="0">
                <a:latin typeface="Arial" pitchFamily="34" charset="0"/>
              </a:rPr>
              <a:t>                                   </a:t>
            </a:r>
            <a:r>
              <a:rPr lang="en-US" sz="1800" smtClean="0">
                <a:solidFill>
                  <a:srgbClr val="FFC000"/>
                </a:solidFill>
                <a:latin typeface="Arial" pitchFamily="34" charset="0"/>
              </a:rPr>
              <a:t>CHECK </a:t>
            </a:r>
            <a:r>
              <a:rPr lang="en-US" sz="1800">
                <a:solidFill>
                  <a:srgbClr val="FFC000"/>
                </a:solidFill>
                <a:latin typeface="Arial" pitchFamily="34" charset="0"/>
              </a:rPr>
              <a:t>INSURANCE POLICY OF ASSETS TO BE TAKEN U/S13(4</a:t>
            </a:r>
            <a:r>
              <a:rPr lang="en-US" sz="1800" smtClean="0">
                <a:solidFill>
                  <a:srgbClr val="FFC000"/>
                </a:solidFill>
                <a:latin typeface="Arial" pitchFamily="34" charset="0"/>
              </a:rPr>
              <a:t>)</a:t>
            </a:r>
            <a:endParaRPr lang="en-US" sz="1800">
              <a:solidFill>
                <a:srgbClr val="FFC000"/>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a:latin typeface="Arial" pitchFamily="34" charset="0"/>
                <a:cs typeface="Arial" pitchFamily="34" charset="0"/>
              </a:rPr>
              <a:t>SARFAESI 2002: STEP BY STEP ACTIONS POINTS</a:t>
            </a:r>
          </a:p>
        </p:txBody>
      </p:sp>
      <p:sp>
        <p:nvSpPr>
          <p:cNvPr id="3" name="Content Placeholder 2"/>
          <p:cNvSpPr>
            <a:spLocks noGrp="1"/>
          </p:cNvSpPr>
          <p:nvPr>
            <p:ph idx="1"/>
          </p:nvPr>
        </p:nvSpPr>
        <p:spPr/>
        <p:txBody>
          <a:bodyPr>
            <a:normAutofit/>
          </a:bodyPr>
          <a:lstStyle/>
          <a:p>
            <a:pPr>
              <a:lnSpc>
                <a:spcPct val="120000"/>
              </a:lnSpc>
              <a:spcBef>
                <a:spcPct val="50000"/>
              </a:spcBef>
              <a:buFont typeface="Wingdings" pitchFamily="2" charset="2"/>
              <a:buChar char="Ø"/>
            </a:pPr>
            <a:endParaRPr lang="en-US" sz="1800" smtClean="0">
              <a:latin typeface="Arial" pitchFamily="34" charset="0"/>
            </a:endParaRPr>
          </a:p>
          <a:p>
            <a:pPr>
              <a:lnSpc>
                <a:spcPct val="120000"/>
              </a:lnSpc>
              <a:spcBef>
                <a:spcPct val="50000"/>
              </a:spcBef>
              <a:buFont typeface="Wingdings" pitchFamily="2" charset="2"/>
              <a:buChar char="Ø"/>
            </a:pPr>
            <a:r>
              <a:rPr lang="en-US" sz="1800" smtClean="0">
                <a:latin typeface="Arial" pitchFamily="34" charset="0"/>
              </a:rPr>
              <a:t>Simultaneous proactive readiness for filing Caveat in DRT/HC(for J &amp; K Dist / High Court)(2013)  Section 18(c) MUST FOR CRITICAL BORROWERS.</a:t>
            </a:r>
          </a:p>
          <a:p>
            <a:pPr>
              <a:lnSpc>
                <a:spcPct val="120000"/>
              </a:lnSpc>
              <a:spcBef>
                <a:spcPct val="50000"/>
              </a:spcBef>
              <a:buFont typeface="Wingdings" pitchFamily="2" charset="2"/>
              <a:buChar char="Ø"/>
            </a:pPr>
            <a:r>
              <a:rPr lang="en-US" sz="1800" smtClean="0">
                <a:latin typeface="Arial" pitchFamily="34" charset="0"/>
              </a:rPr>
              <a:t>D </a:t>
            </a:r>
            <a:r>
              <a:rPr lang="en-US" sz="1800">
                <a:latin typeface="Arial" pitchFamily="34" charset="0"/>
              </a:rPr>
              <a:t>Day Action(brief to borrower, oral attention to S13(8)) . Possession and </a:t>
            </a:r>
            <a:r>
              <a:rPr lang="en-US" sz="1800" err="1" smtClean="0">
                <a:latin typeface="Arial" pitchFamily="34" charset="0"/>
              </a:rPr>
              <a:t>Panchnama(independent witnesses). </a:t>
            </a:r>
            <a:r>
              <a:rPr lang="en-US" sz="1800">
                <a:latin typeface="Arial" pitchFamily="34" charset="0"/>
              </a:rPr>
              <a:t>Inventory,  Video Recording,  Women Rep. </a:t>
            </a:r>
            <a:r>
              <a:rPr lang="en-US" sz="1800" smtClean="0">
                <a:latin typeface="Arial" pitchFamily="34" charset="0"/>
              </a:rPr>
              <a:t>etc</a:t>
            </a:r>
          </a:p>
          <a:p>
            <a:pPr>
              <a:lnSpc>
                <a:spcPct val="120000"/>
              </a:lnSpc>
              <a:spcBef>
                <a:spcPct val="50000"/>
              </a:spcBef>
              <a:buFont typeface="Wingdings" pitchFamily="2" charset="2"/>
              <a:buChar char="Ø"/>
            </a:pPr>
            <a:r>
              <a:rPr lang="en-US" sz="1800" smtClean="0">
                <a:latin typeface="Arial" pitchFamily="34" charset="0"/>
              </a:rPr>
              <a:t>Possession notice to be published within 7 days, if not done at the time of symbolic possession.. In  this advertisement of possession notice in the news paper please also give notice to the borrower guarantor as per SIE Rule 8(6)  sale notice of 30 days&amp; send the copy of this advertisement to the borrower and guarantor. </a:t>
            </a:r>
            <a:endParaRPr lang="en-US" sz="180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latin typeface="Arial" pitchFamily="34" charset="0"/>
                <a:cs typeface="Arial" pitchFamily="34" charset="0"/>
              </a:rPr>
              <a:t>SARFAESI 2002: STEP BY STEP ACTIONS POINTS</a:t>
            </a:r>
            <a:endParaRPr lang="en-US" sz="2400"/>
          </a:p>
        </p:txBody>
      </p:sp>
      <p:sp>
        <p:nvSpPr>
          <p:cNvPr id="3" name="Content Placeholder 2"/>
          <p:cNvSpPr>
            <a:spLocks noGrp="1"/>
          </p:cNvSpPr>
          <p:nvPr>
            <p:ph idx="1"/>
          </p:nvPr>
        </p:nvSpPr>
        <p:spPr/>
        <p:txBody>
          <a:bodyPr>
            <a:normAutofit/>
          </a:bodyPr>
          <a:lstStyle/>
          <a:p>
            <a:pPr>
              <a:lnSpc>
                <a:spcPct val="120000"/>
              </a:lnSpc>
              <a:spcBef>
                <a:spcPct val="50000"/>
              </a:spcBef>
              <a:buFont typeface="Wingdings" pitchFamily="2" charset="2"/>
              <a:buChar char="Ø"/>
            </a:pPr>
            <a:r>
              <a:rPr lang="en-US" sz="1800" smtClean="0">
                <a:latin typeface="Arial" pitchFamily="34" charset="0"/>
              </a:rPr>
              <a:t>BORROWER PREPARED TO PAY 25%, 50%, 75% ON SAME DAY :PRACTICAL APPROACH</a:t>
            </a:r>
          </a:p>
          <a:p>
            <a:pPr>
              <a:lnSpc>
                <a:spcPct val="120000"/>
              </a:lnSpc>
              <a:spcBef>
                <a:spcPct val="50000"/>
              </a:spcBef>
              <a:buFont typeface="Wingdings" pitchFamily="2" charset="2"/>
              <a:buChar char="Ø"/>
            </a:pPr>
            <a:endParaRPr lang="en-US" sz="1800" smtClean="0">
              <a:latin typeface="Arial" pitchFamily="34" charset="0"/>
            </a:endParaRPr>
          </a:p>
          <a:p>
            <a:pPr>
              <a:lnSpc>
                <a:spcPct val="120000"/>
              </a:lnSpc>
              <a:spcBef>
                <a:spcPct val="50000"/>
              </a:spcBef>
              <a:buFont typeface="Wingdings" pitchFamily="2" charset="2"/>
              <a:buChar char="Ø"/>
            </a:pPr>
            <a:r>
              <a:rPr lang="en-US" sz="1800" smtClean="0">
                <a:latin typeface="Arial" pitchFamily="34" charset="0"/>
              </a:rPr>
              <a:t>No muscle power by Secured Creditor.</a:t>
            </a:r>
          </a:p>
          <a:p>
            <a:pPr>
              <a:lnSpc>
                <a:spcPct val="120000"/>
              </a:lnSpc>
              <a:spcBef>
                <a:spcPct val="50000"/>
              </a:spcBef>
              <a:buFont typeface="Wingdings" pitchFamily="2" charset="2"/>
              <a:buChar char="Ø"/>
            </a:pPr>
            <a:endParaRPr lang="en-US" sz="1800" smtClean="0">
              <a:latin typeface="Arial" pitchFamily="34" charset="0"/>
            </a:endParaRPr>
          </a:p>
          <a:p>
            <a:pPr>
              <a:lnSpc>
                <a:spcPct val="120000"/>
              </a:lnSpc>
              <a:spcBef>
                <a:spcPct val="50000"/>
              </a:spcBef>
              <a:buFont typeface="Wingdings" pitchFamily="2" charset="2"/>
              <a:buChar char="Ø"/>
            </a:pPr>
            <a:r>
              <a:rPr lang="en-US" sz="1800" smtClean="0">
                <a:latin typeface="Arial" pitchFamily="34" charset="0"/>
              </a:rPr>
              <a:t>While taking possession, use of muscle power by borrower is a Cognizable Offence.</a:t>
            </a:r>
          </a:p>
          <a:p>
            <a:endParaRPr lang="en-US" sz="1800"/>
          </a:p>
        </p:txBody>
      </p:sp>
    </p:spTree>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a:t>SARFAESI 2002: STEP BY STEP ACTIONS POINTS</a:t>
            </a:r>
          </a:p>
        </p:txBody>
      </p:sp>
      <p:sp>
        <p:nvSpPr>
          <p:cNvPr id="3" name="Content Placeholder 2"/>
          <p:cNvSpPr>
            <a:spLocks noGrp="1"/>
          </p:cNvSpPr>
          <p:nvPr>
            <p:ph idx="1"/>
          </p:nvPr>
        </p:nvSpPr>
        <p:spPr/>
        <p:txBody>
          <a:bodyPr>
            <a:normAutofit lnSpcReduction="10000"/>
          </a:bodyPr>
          <a:lstStyle/>
          <a:p>
            <a:pPr algn="ctr">
              <a:buNone/>
            </a:pPr>
            <a:r>
              <a:rPr lang="en-US" sz="1900">
                <a:solidFill>
                  <a:srgbClr val="FFFF00"/>
                </a:solidFill>
                <a:latin typeface="Arial" pitchFamily="34" charset="0"/>
                <a:cs typeface="Arial" pitchFamily="34" charset="0"/>
              </a:rPr>
              <a:t>TENANTS</a:t>
            </a:r>
          </a:p>
          <a:p>
            <a:pPr>
              <a:lnSpc>
                <a:spcPct val="120000"/>
              </a:lnSpc>
              <a:spcBef>
                <a:spcPct val="50000"/>
              </a:spcBef>
              <a:buFont typeface="Wingdings" pitchFamily="2" charset="2"/>
              <a:buChar char="Ø"/>
            </a:pPr>
            <a:r>
              <a:rPr lang="en-US" sz="1900">
                <a:latin typeface="Arial" pitchFamily="34" charset="0"/>
                <a:cs typeface="Arial" pitchFamily="34" charset="0"/>
              </a:rPr>
              <a:t>TENANTS:AUTHORISED/UNAUTHORISED/CONTRARY TO </a:t>
            </a:r>
          </a:p>
          <a:p>
            <a:pPr>
              <a:lnSpc>
                <a:spcPct val="120000"/>
              </a:lnSpc>
              <a:spcBef>
                <a:spcPct val="50000"/>
              </a:spcBef>
              <a:buNone/>
            </a:pPr>
            <a:r>
              <a:rPr lang="en-US" sz="1900">
                <a:latin typeface="Arial" pitchFamily="34" charset="0"/>
                <a:cs typeface="Arial" pitchFamily="34" charset="0"/>
              </a:rPr>
              <a:t>  </a:t>
            </a:r>
            <a:r>
              <a:rPr lang="en-US" sz="1900">
                <a:solidFill>
                  <a:srgbClr val="FFFF00"/>
                </a:solidFill>
                <a:latin typeface="Arial" pitchFamily="34" charset="0"/>
                <a:cs typeface="Arial" pitchFamily="34" charset="0"/>
              </a:rPr>
              <a:t>Transfer of Property  Act(S 48 &amp; 65(a) 1 to 3)/ contrary to terms of Mortgage           /Tenancy or Lease created after Execution of Mortgage.(Section 17(4-a)(i)(ii))</a:t>
            </a:r>
          </a:p>
          <a:p>
            <a:pPr>
              <a:lnSpc>
                <a:spcPct val="120000"/>
              </a:lnSpc>
              <a:spcBef>
                <a:spcPct val="50000"/>
              </a:spcBef>
              <a:buNone/>
            </a:pPr>
            <a:r>
              <a:rPr lang="en-US" sz="1900">
                <a:solidFill>
                  <a:srgbClr val="FFFF00"/>
                </a:solidFill>
                <a:latin typeface="Arial" pitchFamily="34" charset="0"/>
                <a:cs typeface="Arial" pitchFamily="34" charset="0"/>
              </a:rPr>
              <a:t>WHICH  TENANT IS PROTECTED?</a:t>
            </a:r>
          </a:p>
          <a:p>
            <a:pPr>
              <a:lnSpc>
                <a:spcPct val="120000"/>
              </a:lnSpc>
              <a:spcBef>
                <a:spcPct val="50000"/>
              </a:spcBef>
              <a:buNone/>
            </a:pPr>
            <a:r>
              <a:rPr lang="en-US" sz="1900">
                <a:solidFill>
                  <a:srgbClr val="FFFF00"/>
                </a:solidFill>
                <a:latin typeface="Arial" pitchFamily="34" charset="0"/>
                <a:cs typeface="Arial" pitchFamily="34" charset="0"/>
              </a:rPr>
              <a:t>Refer </a:t>
            </a:r>
          </a:p>
          <a:p>
            <a:pPr>
              <a:lnSpc>
                <a:spcPct val="120000"/>
              </a:lnSpc>
              <a:spcBef>
                <a:spcPct val="50000"/>
              </a:spcBef>
              <a:buNone/>
            </a:pPr>
            <a:r>
              <a:rPr lang="en-US" sz="1900">
                <a:solidFill>
                  <a:srgbClr val="FFFF00"/>
                </a:solidFill>
                <a:latin typeface="Arial" pitchFamily="34" charset="0"/>
                <a:cs typeface="Arial" pitchFamily="34" charset="0"/>
              </a:rPr>
              <a:t>S.C. Judgement dated 20.01.2016 Vishal Kalasaria V/s. Bank of India.</a:t>
            </a:r>
          </a:p>
          <a:p>
            <a:pPr>
              <a:lnSpc>
                <a:spcPct val="120000"/>
              </a:lnSpc>
              <a:spcBef>
                <a:spcPct val="50000"/>
              </a:spcBef>
              <a:buNone/>
            </a:pPr>
            <a:r>
              <a:rPr lang="en-US" sz="1900">
                <a:solidFill>
                  <a:srgbClr val="FFFF00"/>
                </a:solidFill>
                <a:latin typeface="Arial" pitchFamily="34" charset="0"/>
                <a:cs typeface="Arial" pitchFamily="34" charset="0"/>
              </a:rPr>
              <a:t>And</a:t>
            </a:r>
          </a:p>
          <a:p>
            <a:pPr>
              <a:lnSpc>
                <a:spcPct val="120000"/>
              </a:lnSpc>
              <a:spcBef>
                <a:spcPct val="50000"/>
              </a:spcBef>
              <a:buNone/>
            </a:pPr>
            <a:r>
              <a:rPr lang="en-US" sz="1900">
                <a:solidFill>
                  <a:srgbClr val="FFFF00"/>
                </a:solidFill>
                <a:latin typeface="Arial" pitchFamily="34" charset="0"/>
                <a:cs typeface="Arial" pitchFamily="34" charset="0"/>
              </a:rPr>
              <a:t>S.C. Judgement dated 11.09.2019 Bajrang Shamsunder Agarwal V/s. Central Bank of India</a:t>
            </a:r>
          </a:p>
          <a:p>
            <a:pPr>
              <a:lnSpc>
                <a:spcPct val="120000"/>
              </a:lnSpc>
              <a:spcBef>
                <a:spcPct val="50000"/>
              </a:spcBef>
              <a:buNone/>
            </a:pPr>
            <a:endParaRPr lang="en-US" sz="2200">
              <a:solidFill>
                <a:srgbClr val="FFFF00"/>
              </a:solidFill>
              <a:latin typeface="Arial" pitchFamily="34" charset="0"/>
            </a:endParaRPr>
          </a:p>
          <a:p>
            <a:pPr>
              <a:lnSpc>
                <a:spcPct val="120000"/>
              </a:lnSpc>
              <a:spcBef>
                <a:spcPct val="50000"/>
              </a:spcBef>
              <a:buNone/>
            </a:pPr>
            <a:endParaRPr lang="en-US" sz="2200">
              <a:solidFill>
                <a:srgbClr val="FFFF00"/>
              </a:solidFill>
              <a:latin typeface="Arial" pitchFamily="34" charset="0"/>
            </a:endParaRPr>
          </a:p>
          <a:p>
            <a:pPr>
              <a:buNone/>
            </a:pPr>
            <a:endParaRPr lang="en-US" sz="320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a:latin typeface="Arial" pitchFamily="34" charset="0"/>
                <a:cs typeface="Arial" pitchFamily="34" charset="0"/>
              </a:rPr>
              <a:t>SARFAESI 2002: STEP BY STEP ACTIONS POINTS</a:t>
            </a:r>
          </a:p>
        </p:txBody>
      </p:sp>
      <p:sp>
        <p:nvSpPr>
          <p:cNvPr id="3" name="Content Placeholder 2"/>
          <p:cNvSpPr>
            <a:spLocks noGrp="1"/>
          </p:cNvSpPr>
          <p:nvPr>
            <p:ph idx="1"/>
          </p:nvPr>
        </p:nvSpPr>
        <p:spPr/>
        <p:txBody>
          <a:bodyPr>
            <a:normAutofit/>
          </a:bodyPr>
          <a:lstStyle/>
          <a:p>
            <a:endParaRPr lang="en-US">
              <a:latin typeface="Arial" pitchFamily="34" charset="0"/>
            </a:endParaRPr>
          </a:p>
          <a:p>
            <a:r>
              <a:rPr lang="en-US" sz="1800" b="1">
                <a:latin typeface="Arial" pitchFamily="34" charset="0"/>
              </a:rPr>
              <a:t>CLAUSE IN THE MORTGAGE DEED</a:t>
            </a:r>
          </a:p>
          <a:p>
            <a:r>
              <a:rPr lang="en-US" sz="1800">
                <a:latin typeface="Arial" pitchFamily="34" charset="0"/>
              </a:rPr>
              <a:t>I/We will not Let out, Rent, Licence, Lease, Sale, Assign, </a:t>
            </a:r>
            <a:r>
              <a:rPr lang="en-US" sz="1800" smtClean="0">
                <a:latin typeface="Arial" pitchFamily="34" charset="0"/>
              </a:rPr>
              <a:t>Mortgage </a:t>
            </a:r>
            <a:r>
              <a:rPr lang="en-US" sz="1800">
                <a:latin typeface="Arial" pitchFamily="34" charset="0"/>
              </a:rPr>
              <a:t>or Charge or any way Encumber or Alienate  said Flat/House/Bunglow/Land/Plot.or any part thereof so long as I/We are indebted to the Bank in the said loan account without prior permission of the Bank in writing.</a:t>
            </a:r>
          </a:p>
          <a:p>
            <a:endParaRPr lang="en-US" sz="1800">
              <a:latin typeface="Arial" pitchFamily="34" charset="0"/>
            </a:endParaRPr>
          </a:p>
          <a:p>
            <a:r>
              <a:rPr lang="en-US" sz="1800">
                <a:latin typeface="Arial" pitchFamily="34" charset="0"/>
              </a:rPr>
              <a:t>If above clause is there in your Bank’s Mortagage Deed, then Bank’s interest is fully protected. TP Act 1882 Section 48 and Section 65-a(1) and (3)</a:t>
            </a:r>
          </a:p>
          <a:p>
            <a:endParaRPr lang="en-US" sz="1800">
              <a:latin typeface="Arial" pitchFamily="34" charset="0"/>
            </a:endParaRPr>
          </a:p>
          <a:p>
            <a:r>
              <a:rPr lang="en-US" sz="1800">
                <a:solidFill>
                  <a:srgbClr val="FFC000"/>
                </a:solidFill>
                <a:latin typeface="Arial" pitchFamily="34" charset="0"/>
              </a:rPr>
              <a:t>I</a:t>
            </a:r>
            <a:r>
              <a:rPr lang="en-US" sz="1800" smtClean="0">
                <a:solidFill>
                  <a:srgbClr val="FFC000"/>
                </a:solidFill>
                <a:latin typeface="Arial" pitchFamily="34" charset="0"/>
              </a:rPr>
              <a:t>f </a:t>
            </a:r>
            <a:r>
              <a:rPr lang="en-US" sz="1800">
                <a:solidFill>
                  <a:srgbClr val="FFC000"/>
                </a:solidFill>
                <a:latin typeface="Arial" pitchFamily="34" charset="0"/>
              </a:rPr>
              <a:t>at present  above  stated clause is not  there in your Bank’s  Mortgage </a:t>
            </a:r>
            <a:r>
              <a:rPr lang="en-US" sz="1800" smtClean="0">
                <a:solidFill>
                  <a:srgbClr val="FFC000"/>
                </a:solidFill>
                <a:latin typeface="Arial" pitchFamily="34" charset="0"/>
              </a:rPr>
              <a:t>Deed or other document </a:t>
            </a:r>
            <a:r>
              <a:rPr lang="en-US" sz="1800">
                <a:solidFill>
                  <a:srgbClr val="FFC000"/>
                </a:solidFill>
                <a:latin typeface="Arial" pitchFamily="34" charset="0"/>
              </a:rPr>
              <a:t>format please add</a:t>
            </a:r>
            <a:r>
              <a:rPr lang="en-US" sz="2100">
                <a:solidFill>
                  <a:srgbClr val="FFC000"/>
                </a:solidFill>
                <a:latin typeface="Arial" pitchFamily="34" charset="0"/>
              </a:rPr>
              <a:t>.</a:t>
            </a:r>
            <a:endParaRPr lang="en-IN" sz="2100">
              <a:solidFill>
                <a:srgbClr val="FFC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SARFAESI 2002</a:t>
            </a:r>
            <a:endParaRPr lang="en-US"/>
          </a:p>
        </p:txBody>
      </p:sp>
      <p:sp>
        <p:nvSpPr>
          <p:cNvPr id="3" name="Content Placeholder 2"/>
          <p:cNvSpPr>
            <a:spLocks noGrp="1"/>
          </p:cNvSpPr>
          <p:nvPr>
            <p:ph idx="1"/>
          </p:nvPr>
        </p:nvSpPr>
        <p:spPr/>
        <p:txBody>
          <a:bodyPr/>
          <a:lstStyle/>
          <a:p>
            <a:pPr>
              <a:buNone/>
            </a:pPr>
            <a:r>
              <a:rPr lang="en-US" smtClean="0"/>
              <a:t>- </a:t>
            </a:r>
            <a:r>
              <a:rPr lang="en-US" sz="1800" smtClean="0">
                <a:latin typeface="Arial" pitchFamily="34" charset="0"/>
                <a:cs typeface="Arial" pitchFamily="34" charset="0"/>
              </a:rPr>
              <a:t>Financial Sector Reforms Committee II(Narasimhan Committee II, 1997-98,)</a:t>
            </a:r>
          </a:p>
          <a:p>
            <a:pPr>
              <a:buNone/>
            </a:pPr>
            <a:r>
              <a:rPr lang="en-US" sz="1800" smtClean="0">
                <a:latin typeface="Arial" pitchFamily="34" charset="0"/>
                <a:cs typeface="Arial" pitchFamily="34" charset="0"/>
              </a:rPr>
              <a:t>  (Reviewed the DRT- Results not encouraging)</a:t>
            </a:r>
          </a:p>
          <a:p>
            <a:pPr>
              <a:buNone/>
            </a:pPr>
            <a:endParaRPr lang="en-US" sz="1800" smtClean="0">
              <a:latin typeface="Arial" pitchFamily="34" charset="0"/>
              <a:cs typeface="Arial" pitchFamily="34" charset="0"/>
            </a:endParaRPr>
          </a:p>
          <a:p>
            <a:pPr>
              <a:buNone/>
            </a:pPr>
            <a:r>
              <a:rPr lang="en-US" sz="1800" smtClean="0">
                <a:latin typeface="Arial" pitchFamily="34" charset="0"/>
                <a:cs typeface="Arial" pitchFamily="34" charset="0"/>
              </a:rPr>
              <a:t> RECOMMENDED LEGISLATION TO  SALE DEFAULTING BORROWERS ASSETS WITHOUT INTERVENTION OF THE COURT)</a:t>
            </a:r>
          </a:p>
          <a:p>
            <a:pPr>
              <a:buNone/>
            </a:pPr>
            <a:endParaRPr lang="en-US" sz="1800" smtClean="0">
              <a:latin typeface="Arial" pitchFamily="34" charset="0"/>
              <a:cs typeface="Arial" pitchFamily="34" charset="0"/>
            </a:endParaRPr>
          </a:p>
          <a:p>
            <a:pPr>
              <a:buNone/>
            </a:pPr>
            <a:r>
              <a:rPr lang="en-US" sz="1800" smtClean="0">
                <a:latin typeface="Arial" pitchFamily="34" charset="0"/>
                <a:cs typeface="Arial" pitchFamily="34" charset="0"/>
              </a:rPr>
              <a:t>- ANDHYARUJINA COMMITTEE ON LEGAL REFORMS 2000.(RECOMMENDED THE NEW ACT AND AMENDMENT TO DRT ACT.)</a:t>
            </a:r>
          </a:p>
          <a:p>
            <a:endParaRPr lang="en-US" sz="1800">
              <a:latin typeface="Arial" pitchFamily="34" charset="0"/>
              <a:cs typeface="Arial" pitchFamily="34" charset="0"/>
            </a:endParaRPr>
          </a:p>
        </p:txBody>
      </p:sp>
    </p:spTree>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a:latin typeface="Arial" pitchFamily="34" charset="0"/>
                <a:cs typeface="Arial" pitchFamily="34" charset="0"/>
              </a:rPr>
              <a:t>SARFAESI 2002: STEP BY STEP ACTIONS POINTS</a:t>
            </a:r>
          </a:p>
        </p:txBody>
      </p:sp>
      <p:sp>
        <p:nvSpPr>
          <p:cNvPr id="3" name="Content Placeholder 2"/>
          <p:cNvSpPr>
            <a:spLocks noGrp="1"/>
          </p:cNvSpPr>
          <p:nvPr>
            <p:ph idx="1"/>
          </p:nvPr>
        </p:nvSpPr>
        <p:spPr/>
        <p:txBody>
          <a:bodyPr>
            <a:noAutofit/>
          </a:bodyPr>
          <a:lstStyle/>
          <a:p>
            <a:r>
              <a:rPr lang="en-US" sz="1800">
                <a:latin typeface="Arial" pitchFamily="34" charset="0"/>
              </a:rPr>
              <a:t>Copies of Possession Notice, Panchnama, Inventory(two separate for assets charged to the bank &amp; not charged to the bank) to borrower</a:t>
            </a:r>
            <a:br>
              <a:rPr lang="en-US" sz="1800">
                <a:latin typeface="Arial" pitchFamily="34" charset="0"/>
              </a:rPr>
            </a:br>
            <a:r>
              <a:rPr lang="en-US" sz="1800">
                <a:latin typeface="Arial" pitchFamily="34" charset="0"/>
              </a:rPr>
              <a:t>Protection &amp; Insurance of assets.</a:t>
            </a:r>
            <a:br>
              <a:rPr lang="en-US" sz="1800">
                <a:latin typeface="Arial" pitchFamily="34" charset="0"/>
              </a:rPr>
            </a:br>
            <a:endParaRPr lang="en-US" sz="1800" smtClean="0">
              <a:latin typeface="Arial" pitchFamily="34" charset="0"/>
            </a:endParaRPr>
          </a:p>
          <a:p>
            <a:r>
              <a:rPr lang="en-US" sz="1800" smtClean="0">
                <a:solidFill>
                  <a:srgbClr val="FFFF00"/>
                </a:solidFill>
                <a:latin typeface="Arial" pitchFamily="34" charset="0"/>
              </a:rPr>
              <a:t>Paper </a:t>
            </a:r>
            <a:r>
              <a:rPr lang="en-US" sz="1800">
                <a:solidFill>
                  <a:srgbClr val="FFFF00"/>
                </a:solidFill>
                <a:latin typeface="Arial" pitchFamily="34" charset="0"/>
              </a:rPr>
              <a:t>publication of Possession Notice within </a:t>
            </a:r>
            <a:r>
              <a:rPr lang="en-US" sz="1800" smtClean="0">
                <a:solidFill>
                  <a:srgbClr val="FFFF00"/>
                </a:solidFill>
                <a:latin typeface="Arial" pitchFamily="34" charset="0"/>
              </a:rPr>
              <a:t>7 days of possessin n(Rule8(2)) is must.(</a:t>
            </a:r>
            <a:r>
              <a:rPr lang="en-US" sz="1800">
                <a:solidFill>
                  <a:srgbClr val="FFFF00"/>
                </a:solidFill>
                <a:latin typeface="Arial" pitchFamily="34" charset="0"/>
              </a:rPr>
              <a:t>Regional/Vernacular must :STATUTORY &amp; MANDATORY</a:t>
            </a:r>
            <a:r>
              <a:rPr lang="en-US" sz="1800" smtClean="0">
                <a:solidFill>
                  <a:srgbClr val="FFFF00"/>
                </a:solidFill>
                <a:latin typeface="Arial" pitchFamily="34" charset="0"/>
              </a:rPr>
              <a:t>) if already published at the time of  symbolic possession then not required now </a:t>
            </a:r>
            <a:endParaRPr lang="en-US" sz="1800">
              <a:solidFill>
                <a:srgbClr val="FFFF00"/>
              </a:solidFill>
              <a:latin typeface="Arial" pitchFamily="34" charset="0"/>
            </a:endParaRPr>
          </a:p>
          <a:p>
            <a:r>
              <a:rPr lang="en-US" sz="1800">
                <a:solidFill>
                  <a:srgbClr val="FFFF00"/>
                </a:solidFill>
                <a:latin typeface="Arial" pitchFamily="34" charset="0"/>
              </a:rPr>
              <a:t>Immediately  advise the insurance company about the possession,</a:t>
            </a:r>
          </a:p>
          <a:p>
            <a:pPr>
              <a:buNone/>
            </a:pPr>
            <a:br>
              <a:rPr lang="en-US" sz="1800">
                <a:latin typeface="Arial" pitchFamily="34" charset="0"/>
              </a:rPr>
            </a:br>
            <a:r>
              <a:rPr lang="en-US" sz="1800">
                <a:solidFill>
                  <a:srgbClr val="FFFF00"/>
                </a:solidFill>
                <a:latin typeface="Arial" pitchFamily="34" charset="0"/>
              </a:rPr>
              <a:t>Possession and sale of Perishable Assets? can be sold immediately(R4(3)) and assets where preservation cost will be more than the value of the asset. (PRACTICAL APPRACH &amp; PRECAUTIONS)</a:t>
            </a:r>
            <a:br>
              <a:rPr lang="en-US" sz="1800">
                <a:latin typeface="Arial" pitchFamily="34" charset="0"/>
              </a:rPr>
            </a:br>
            <a:br>
              <a:rPr lang="en-US" sz="1800">
                <a:latin typeface="Arial" pitchFamily="34" charset="0"/>
              </a:rPr>
            </a:br>
            <a:endParaRPr 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a:t>SARFAESI 2002: STEP BY STEP ACTIONS POINTS</a:t>
            </a:r>
          </a:p>
        </p:txBody>
      </p:sp>
      <p:sp>
        <p:nvSpPr>
          <p:cNvPr id="3" name="Content Placeholder 2"/>
          <p:cNvSpPr>
            <a:spLocks noGrp="1"/>
          </p:cNvSpPr>
          <p:nvPr>
            <p:ph idx="1"/>
          </p:nvPr>
        </p:nvSpPr>
        <p:spPr/>
        <p:txBody>
          <a:bodyPr>
            <a:normAutofit fontScale="92500" lnSpcReduction="10000"/>
          </a:bodyPr>
          <a:lstStyle/>
          <a:p>
            <a:pPr>
              <a:buNone/>
            </a:pPr>
            <a:r>
              <a:rPr lang="en-US" sz="1900" b="1" smtClean="0">
                <a:latin typeface="Arial" pitchFamily="34" charset="0"/>
              </a:rPr>
              <a:t>BORROWER NOW CAN APPROACH DRT WITHIN 45 DAYS (EITHER FROM SYMBOLIC OR  FROM PHYSICAL POSSESSION)FOR STAY OF FURTHER  ACTION OR REPOSSESSION. (SECTION 17(1))</a:t>
            </a:r>
          </a:p>
          <a:p>
            <a:r>
              <a:rPr lang="en-US" sz="1900" b="1" smtClean="0">
                <a:latin typeface="Arial" pitchFamily="34" charset="0"/>
              </a:rPr>
              <a:t>DRT  TO VERIFY WHETHER MEASURES TAKEN  BY SECURED CREDITOR ARE IN ACCORDANCE WITH THE PROVISIONS OF THE ACT.  SECTION 17(2).</a:t>
            </a:r>
          </a:p>
          <a:p>
            <a:r>
              <a:rPr lang="en-US" sz="1900" b="1" smtClean="0">
                <a:latin typeface="Arial" pitchFamily="34" charset="0"/>
              </a:rPr>
              <a:t>MOST IMPORTANT :OUR ADVOCATE NEEDS TO BE COUNSELLED FOR  THE PROACTIVE READINESS WITH DOCUMENTS PERTAINING TO FOLLOWING POINTS AND SHOULD BE SHOWN TO THE PRESIDING OFFICER OF DRT INSTANTLY WHENEVER REQUIRED.</a:t>
            </a:r>
            <a:endParaRPr lang="en-US" sz="1900" b="1">
              <a:latin typeface="Arial" pitchFamily="34" charset="0"/>
            </a:endParaRPr>
          </a:p>
          <a:p>
            <a:r>
              <a:rPr lang="en-US" sz="1900">
                <a:solidFill>
                  <a:srgbClr val="FFFF00"/>
                </a:solidFill>
                <a:latin typeface="Arial" pitchFamily="34" charset="0"/>
              </a:rPr>
              <a:t>NPA </a:t>
            </a:r>
            <a:r>
              <a:rPr lang="en-US" sz="1900" smtClean="0">
                <a:solidFill>
                  <a:srgbClr val="FFFF00"/>
                </a:solidFill>
                <a:latin typeface="Arial" pitchFamily="34" charset="0"/>
              </a:rPr>
              <a:t>STATUS(CLASSIFIED AS NPA CORRECTLY AS PER RBI GUIDLINES</a:t>
            </a:r>
            <a:endParaRPr lang="en-US" sz="1900">
              <a:solidFill>
                <a:srgbClr val="FFFF00"/>
              </a:solidFill>
              <a:latin typeface="Arial" pitchFamily="34" charset="0"/>
            </a:endParaRPr>
          </a:p>
          <a:p>
            <a:r>
              <a:rPr lang="en-US" sz="1900">
                <a:solidFill>
                  <a:srgbClr val="FFFF00"/>
                </a:solidFill>
                <a:latin typeface="Arial" pitchFamily="34" charset="0"/>
              </a:rPr>
              <a:t>OUTSTANDINGS </a:t>
            </a:r>
            <a:r>
              <a:rPr lang="en-US" sz="1900" smtClean="0">
                <a:solidFill>
                  <a:srgbClr val="FFFF00"/>
                </a:solidFill>
                <a:latin typeface="Arial" pitchFamily="34" charset="0"/>
              </a:rPr>
              <a:t>NORMS(20% &amp; Rs.1.00 LAKH &amp; ABOVE)</a:t>
            </a:r>
            <a:endParaRPr lang="en-US" sz="1900">
              <a:solidFill>
                <a:srgbClr val="FFFF00"/>
              </a:solidFill>
              <a:latin typeface="Arial" pitchFamily="34" charset="0"/>
            </a:endParaRPr>
          </a:p>
          <a:p>
            <a:r>
              <a:rPr lang="en-US" sz="1900">
                <a:solidFill>
                  <a:srgbClr val="FFFF00"/>
                </a:solidFill>
                <a:latin typeface="Arial" pitchFamily="34" charset="0"/>
              </a:rPr>
              <a:t>13(2) </a:t>
            </a:r>
            <a:r>
              <a:rPr lang="en-US" sz="1900" smtClean="0">
                <a:solidFill>
                  <a:srgbClr val="FFFF00"/>
                </a:solidFill>
                <a:latin typeface="Arial" pitchFamily="34" charset="0"/>
              </a:rPr>
              <a:t>ISSUED AND SERVED CORRECTLY WITHIN LIMITATION PERIOD.</a:t>
            </a:r>
            <a:endParaRPr lang="en-US" sz="1900">
              <a:solidFill>
                <a:srgbClr val="FFFF00"/>
              </a:solidFill>
              <a:latin typeface="Arial" pitchFamily="34" charset="0"/>
            </a:endParaRPr>
          </a:p>
          <a:p>
            <a:endParaRPr lang="en-US" sz="1800">
              <a:latin typeface="Arial" pitchFamily="34" charset="0"/>
            </a:endParaRPr>
          </a:p>
          <a:p>
            <a:endParaRPr 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latin typeface="Arial" pitchFamily="34" charset="0"/>
                <a:cs typeface="Arial" pitchFamily="34" charset="0"/>
              </a:rPr>
              <a:t>SARFAESI 2002: STEP BY STEP ACTIONS POINTS</a:t>
            </a:r>
            <a:endParaRPr lang="en-US" sz="240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endParaRPr lang="en-US" sz="1800" b="1" smtClean="0">
              <a:solidFill>
                <a:srgbClr val="FFFF00"/>
              </a:solidFill>
              <a:latin typeface="Arial" pitchFamily="34" charset="0"/>
            </a:endParaRPr>
          </a:p>
          <a:p>
            <a:r>
              <a:rPr lang="en-US" sz="1800" smtClean="0">
                <a:solidFill>
                  <a:srgbClr val="FFFF00"/>
                </a:solidFill>
                <a:latin typeface="Arial" pitchFamily="34" charset="0"/>
              </a:rPr>
              <a:t> REPLY TO BORROWER’S OBJECTION WITHIN(15 DAYS) TIME</a:t>
            </a:r>
          </a:p>
          <a:p>
            <a:r>
              <a:rPr lang="en-US" sz="1800" smtClean="0">
                <a:solidFill>
                  <a:srgbClr val="FFFF00"/>
                </a:solidFill>
                <a:latin typeface="Arial" pitchFamily="34" charset="0"/>
              </a:rPr>
              <a:t> 13(4) ACTION AS PER ACT</a:t>
            </a:r>
          </a:p>
          <a:p>
            <a:r>
              <a:rPr lang="en-US" sz="1800" smtClean="0">
                <a:solidFill>
                  <a:srgbClr val="FFFF00"/>
                </a:solidFill>
                <a:latin typeface="Arial" pitchFamily="34" charset="0"/>
              </a:rPr>
              <a:t>PUBLISHED POSSESSION NOTICE PROPERLY WITHIN 7 DAYS IN TWO NEWS PAPERS CORRECTLY.</a:t>
            </a:r>
          </a:p>
          <a:p>
            <a:endParaRPr lang="en-US" sz="1800" b="1" smtClean="0">
              <a:solidFill>
                <a:srgbClr val="FFFF00"/>
              </a:solidFill>
              <a:latin typeface="Arial" pitchFamily="34" charset="0"/>
            </a:endParaRPr>
          </a:p>
          <a:p>
            <a:r>
              <a:rPr lang="en-US" sz="1800" b="1" smtClean="0">
                <a:solidFill>
                  <a:srgbClr val="FFFF00"/>
                </a:solidFill>
                <a:latin typeface="Arial" pitchFamily="34" charset="0"/>
              </a:rPr>
              <a:t>MOST IMPORTANT : BRING TO THE NOTICE OF THE HON. PRESIDING OFFICER OF THE DRT FALSE PROMISES GIVEN BY THE BORROWER/GUARANTOR IN THE PAST OR ANY OTHER EVIDENCES WHICH PROVES  THAT, HE/SHE IS TRYING TO THWATER THE BANK’S RECOVERY PROCEEDINGS AND NOT INTRESTED IN PAYING THE DUES.</a:t>
            </a:r>
          </a:p>
          <a:p>
            <a:pPr>
              <a:buNone/>
            </a:pPr>
            <a:endParaRPr lang="en-US" sz="1800" b="1" smtClean="0">
              <a:solidFill>
                <a:srgbClr val="FFFF00"/>
              </a:solidFill>
              <a:latin typeface="Arial" pitchFamily="34" charset="0"/>
            </a:endParaRPr>
          </a:p>
          <a:p>
            <a:endParaRPr lang="en-US"/>
          </a:p>
        </p:txBody>
      </p:sp>
    </p:spTree>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latin typeface="Arial" pitchFamily="34" charset="0"/>
                <a:cs typeface="Arial" pitchFamily="34" charset="0"/>
              </a:rPr>
              <a:t>SARFAESI 2002: STEP BY STEP ACTIONS POINTS</a:t>
            </a:r>
            <a:endParaRPr lang="en-US" sz="240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endParaRPr lang="en-US" sz="1800" smtClean="0">
              <a:solidFill>
                <a:srgbClr val="FFFF00"/>
              </a:solidFill>
              <a:latin typeface="Arial" pitchFamily="34" charset="0"/>
            </a:endParaRPr>
          </a:p>
          <a:p>
            <a:r>
              <a:rPr lang="en-US" sz="1800" b="1" smtClean="0">
                <a:solidFill>
                  <a:srgbClr val="FFFF00"/>
                </a:solidFill>
                <a:latin typeface="Arial" pitchFamily="34" charset="0"/>
              </a:rPr>
              <a:t>PLEASE ENSURE THAT FOR FIRST &amp; SUBSEQUENT  HEARING OUR ADVOCATE   REMAINS PRESENT  WITHOUT FAIL.</a:t>
            </a:r>
          </a:p>
          <a:p>
            <a:endParaRPr lang="en-US" sz="1800" smtClean="0">
              <a:solidFill>
                <a:srgbClr val="FFFF00"/>
              </a:solidFill>
              <a:latin typeface="Arial" pitchFamily="34" charset="0"/>
            </a:endParaRPr>
          </a:p>
          <a:p>
            <a:endParaRPr lang="en-US" sz="1800" smtClean="0">
              <a:solidFill>
                <a:srgbClr val="FFFF00"/>
              </a:solidFill>
              <a:latin typeface="Arial" pitchFamily="34" charset="0"/>
            </a:endParaRPr>
          </a:p>
          <a:p>
            <a:r>
              <a:rPr lang="en-US" sz="1800" smtClean="0">
                <a:solidFill>
                  <a:srgbClr val="FFFF00"/>
                </a:solidFill>
                <a:latin typeface="Arial" pitchFamily="34" charset="0"/>
              </a:rPr>
              <a:t>Any prayer for stay to further recovery proceedings  by the borrower’s advocate must be  with the condition  that he she deposits 75%, 50%, 25%. In this situation counsel the advocate to bring to the notice of the Hon PO Supreme Court Judgment (C. Bright  v/s. District Collector, Dated 05.11.2020, advising that,  stays should not be granted without hearing the secured creditor))</a:t>
            </a:r>
          </a:p>
          <a:p>
            <a:endParaRPr lang="en-US" sz="1800"/>
          </a:p>
        </p:txBody>
      </p:sp>
    </p:spTree>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a:latin typeface="Arial" pitchFamily="34" charset="0"/>
                <a:cs typeface="Arial" pitchFamily="34" charset="0"/>
              </a:rPr>
              <a:t>SARFAESI 2002: STEP BY STEP ACTIONS POINTS</a:t>
            </a:r>
          </a:p>
        </p:txBody>
      </p:sp>
      <p:sp>
        <p:nvSpPr>
          <p:cNvPr id="3" name="Content Placeholder 2"/>
          <p:cNvSpPr>
            <a:spLocks noGrp="1"/>
          </p:cNvSpPr>
          <p:nvPr>
            <p:ph idx="1"/>
          </p:nvPr>
        </p:nvSpPr>
        <p:spPr/>
        <p:txBody>
          <a:bodyPr>
            <a:normAutofit/>
          </a:bodyPr>
          <a:lstStyle/>
          <a:p>
            <a:pPr>
              <a:lnSpc>
                <a:spcPct val="110000"/>
              </a:lnSpc>
              <a:spcBef>
                <a:spcPct val="50000"/>
              </a:spcBef>
              <a:buFont typeface="Wingdings" pitchFamily="2" charset="2"/>
              <a:buChar char="Ø"/>
              <a:defRPr/>
            </a:pPr>
            <a:endParaRPr lang="en-US" sz="1800" smtClean="0">
              <a:latin typeface="Arial" pitchFamily="34" charset="0"/>
            </a:endParaRPr>
          </a:p>
          <a:p>
            <a:r>
              <a:rPr lang="en-US" sz="1800" smtClean="0">
                <a:latin typeface="Arial" pitchFamily="34" charset="0"/>
              </a:rPr>
              <a:t>DRT TO DECIDE IN 2 MONTHS.  SECTION 17(5) </a:t>
            </a:r>
          </a:p>
          <a:p>
            <a:r>
              <a:rPr lang="en-US" sz="1800" smtClean="0">
                <a:latin typeface="Arial" pitchFamily="34" charset="0"/>
              </a:rPr>
              <a:t>Submit our say.</a:t>
            </a:r>
          </a:p>
          <a:p>
            <a:r>
              <a:rPr lang="en-US" sz="1800" smtClean="0">
                <a:latin typeface="Arial" pitchFamily="34" charset="0"/>
              </a:rPr>
              <a:t>Pendency beyond 4 months, approach DRAT to order DRT for early disposal. Section 17(6)</a:t>
            </a:r>
          </a:p>
          <a:p>
            <a:pPr>
              <a:lnSpc>
                <a:spcPct val="110000"/>
              </a:lnSpc>
              <a:spcBef>
                <a:spcPct val="50000"/>
              </a:spcBef>
              <a:buFont typeface="Wingdings" pitchFamily="2" charset="2"/>
              <a:buChar char="Ø"/>
              <a:defRPr/>
            </a:pPr>
            <a:endParaRPr lang="en-US" sz="1800" smtClean="0">
              <a:latin typeface="Arial" pitchFamily="34" charset="0"/>
            </a:endParaRPr>
          </a:p>
          <a:p>
            <a:pPr>
              <a:lnSpc>
                <a:spcPct val="110000"/>
              </a:lnSpc>
              <a:spcBef>
                <a:spcPct val="50000"/>
              </a:spcBef>
              <a:buFont typeface="Wingdings" pitchFamily="2" charset="2"/>
              <a:buChar char="Ø"/>
              <a:defRPr/>
            </a:pPr>
            <a:r>
              <a:rPr lang="en-US" sz="1800" smtClean="0">
                <a:latin typeface="Arial" pitchFamily="34" charset="0"/>
              </a:rPr>
              <a:t>Right </a:t>
            </a:r>
            <a:r>
              <a:rPr lang="en-US" sz="1800">
                <a:latin typeface="Arial" pitchFamily="34" charset="0"/>
              </a:rPr>
              <a:t>to Appeal. Deposit 50% (25% minimum) within 30 days. Section 18(1)</a:t>
            </a:r>
          </a:p>
          <a:p>
            <a:pPr>
              <a:lnSpc>
                <a:spcPct val="110000"/>
              </a:lnSpc>
              <a:spcBef>
                <a:spcPct val="50000"/>
              </a:spcBef>
              <a:buFont typeface="Wingdings" pitchFamily="2" charset="2"/>
              <a:buChar char="Ø"/>
              <a:defRPr/>
            </a:pPr>
            <a:r>
              <a:rPr lang="en-US" sz="1800">
                <a:latin typeface="Arial" pitchFamily="34" charset="0"/>
              </a:rPr>
              <a:t>Wrong possession by Secured Creditor? the Borrower has Right to receive compensation. Section 19.(IF THE BORROWER HAS SUFFERED CASH LOSS IN INTERVENING PERIOD, THEN ONLY</a:t>
            </a:r>
            <a:r>
              <a:rPr lang="en-US" sz="1800" smtClean="0">
                <a:latin typeface="Arial" pitchFamily="34" charset="0"/>
              </a:rPr>
              <a:t>).</a:t>
            </a:r>
          </a:p>
          <a:p>
            <a:pPr>
              <a:lnSpc>
                <a:spcPct val="110000"/>
              </a:lnSpc>
              <a:spcBef>
                <a:spcPct val="50000"/>
              </a:spcBef>
              <a:buNone/>
              <a:defRPr/>
            </a:pPr>
            <a:endParaRPr lang="en-US" sz="1800">
              <a:latin typeface="Arial" pitchFamily="34" charset="0"/>
            </a:endParaRPr>
          </a:p>
          <a:p>
            <a:pPr>
              <a:lnSpc>
                <a:spcPct val="110000"/>
              </a:lnSpc>
              <a:spcBef>
                <a:spcPct val="50000"/>
              </a:spcBef>
              <a:buFont typeface="Wingdings" pitchFamily="2" charset="2"/>
              <a:buChar char="Ø"/>
              <a:defRPr/>
            </a:pPr>
            <a:endParaRPr lang="en-US" sz="1800" smtClean="0">
              <a:latin typeface="Arial" pitchFamily="34" charset="0"/>
            </a:endParaRPr>
          </a:p>
          <a:p>
            <a:pPr>
              <a:lnSpc>
                <a:spcPct val="110000"/>
              </a:lnSpc>
              <a:spcBef>
                <a:spcPct val="50000"/>
              </a:spcBef>
              <a:buFont typeface="Wingdings" pitchFamily="2" charset="2"/>
              <a:buChar char="Ø"/>
              <a:defRPr/>
            </a:pPr>
            <a:endParaRPr lang="en-US" sz="180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latin typeface="Arial" pitchFamily="34" charset="0"/>
                <a:cs typeface="Arial" pitchFamily="34" charset="0"/>
              </a:rPr>
              <a:t>SARFAESI 2002: STEP BY STEP ACTIONS POINTS</a:t>
            </a:r>
            <a:endParaRPr lang="en-US" sz="240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nSpc>
                <a:spcPct val="110000"/>
              </a:lnSpc>
              <a:spcBef>
                <a:spcPct val="50000"/>
              </a:spcBef>
              <a:buFont typeface="Wingdings" pitchFamily="2" charset="2"/>
              <a:buChar char="Ø"/>
              <a:defRPr/>
            </a:pPr>
            <a:r>
              <a:rPr lang="en-US" sz="1800" b="1" smtClean="0">
                <a:latin typeface="Arial" pitchFamily="34" charset="0"/>
                <a:cs typeface="Arial" pitchFamily="34" charset="0"/>
              </a:rPr>
              <a:t>FURTHER PROCESS AFTER SYMBOLIC OR PHYSICAL POSSESSION FOR  SALE OF SECURED ASSETS</a:t>
            </a:r>
          </a:p>
          <a:p>
            <a:pPr>
              <a:lnSpc>
                <a:spcPct val="110000"/>
              </a:lnSpc>
              <a:spcBef>
                <a:spcPct val="50000"/>
              </a:spcBef>
              <a:buFont typeface="Wingdings" pitchFamily="2" charset="2"/>
              <a:buChar char="Ø"/>
              <a:defRPr/>
            </a:pPr>
            <a:r>
              <a:rPr lang="en-US" sz="1800" smtClean="0">
                <a:latin typeface="Arial" pitchFamily="34" charset="0"/>
                <a:cs typeface="Arial" pitchFamily="34" charset="0"/>
              </a:rPr>
              <a:t>Valuation by Approved Valuer(R2(d))(floor price).(copy to borrower)</a:t>
            </a:r>
          </a:p>
          <a:p>
            <a:pPr>
              <a:lnSpc>
                <a:spcPct val="110000"/>
              </a:lnSpc>
              <a:spcBef>
                <a:spcPct val="50000"/>
              </a:spcBef>
              <a:buFont typeface="Wingdings" pitchFamily="2" charset="2"/>
              <a:buChar char="Ø"/>
              <a:defRPr/>
            </a:pPr>
            <a:r>
              <a:rPr lang="en-US" sz="1800" smtClean="0">
                <a:solidFill>
                  <a:srgbClr val="FFFF00"/>
                </a:solidFill>
                <a:latin typeface="Arial" pitchFamily="34" charset="0"/>
                <a:cs typeface="Arial" pitchFamily="34" charset="0"/>
              </a:rPr>
              <a:t>Immediately after possession send  Sale Notice to borrower 30 days(R8(6)).(with specific reference to the amended Section 13(8))ensure  delivery and keep the record.)</a:t>
            </a:r>
          </a:p>
          <a:p>
            <a:pPr>
              <a:lnSpc>
                <a:spcPct val="110000"/>
              </a:lnSpc>
              <a:spcBef>
                <a:spcPct val="50000"/>
              </a:spcBef>
              <a:buFont typeface="Wingdings" pitchFamily="2" charset="2"/>
              <a:buChar char="Ø"/>
              <a:defRPr/>
            </a:pPr>
            <a:r>
              <a:rPr lang="en-US" sz="1800" smtClean="0">
                <a:latin typeface="Arial" pitchFamily="34" charset="0"/>
                <a:cs typeface="Arial" pitchFamily="34" charset="0"/>
              </a:rPr>
              <a:t>File caveat in DRT&amp; High Court to ensure the borrower will not get stay for sale.(MUST WHEREVER YOU THINK THE BORROWER IS EXTRA SMART). </a:t>
            </a:r>
          </a:p>
          <a:p>
            <a:pPr>
              <a:lnSpc>
                <a:spcPct val="110000"/>
              </a:lnSpc>
              <a:spcBef>
                <a:spcPct val="50000"/>
              </a:spcBef>
              <a:buFont typeface="Wingdings" pitchFamily="2" charset="2"/>
              <a:buChar char="Ø"/>
              <a:defRPr/>
            </a:pPr>
            <a:r>
              <a:rPr lang="en-US" sz="1800" smtClean="0">
                <a:latin typeface="Arial" pitchFamily="34" charset="0"/>
                <a:cs typeface="Arial" pitchFamily="34" charset="0"/>
              </a:rPr>
              <a:t>STAY BY DRTs for more than 6 months refer Supreme Court Judgement C. Bright v/s. District Collector dated 05.11.2020</a:t>
            </a:r>
          </a:p>
          <a:p>
            <a:endParaRPr lang="en-US" sz="1800"/>
          </a:p>
        </p:txBody>
      </p:sp>
    </p:spTree>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800"/>
              <a:t>SARFAESI 2002: STEP BY STEP ACTIONS POINTS</a:t>
            </a:r>
          </a:p>
        </p:txBody>
      </p:sp>
      <p:sp>
        <p:nvSpPr>
          <p:cNvPr id="3" name="Content Placeholder 2"/>
          <p:cNvSpPr>
            <a:spLocks noGrp="1"/>
          </p:cNvSpPr>
          <p:nvPr>
            <p:ph idx="1"/>
          </p:nvPr>
        </p:nvSpPr>
        <p:spPr/>
        <p:txBody>
          <a:bodyPr>
            <a:noAutofit/>
          </a:bodyPr>
          <a:lstStyle/>
          <a:p>
            <a:pPr>
              <a:lnSpc>
                <a:spcPct val="110000"/>
              </a:lnSpc>
              <a:spcBef>
                <a:spcPct val="50000"/>
              </a:spcBef>
              <a:buFont typeface="Wingdings" pitchFamily="2" charset="2"/>
              <a:buChar char="Ø"/>
              <a:defRPr/>
            </a:pPr>
            <a:r>
              <a:rPr lang="en-US" sz="1800">
                <a:latin typeface="Arial" pitchFamily="34" charset="0"/>
              </a:rPr>
              <a:t>Notice for </a:t>
            </a:r>
            <a:r>
              <a:rPr lang="en-US" sz="1800" smtClean="0">
                <a:latin typeface="Arial" pitchFamily="34" charset="0"/>
              </a:rPr>
              <a:t>First  </a:t>
            </a:r>
            <a:r>
              <a:rPr lang="en-US" sz="1800">
                <a:latin typeface="Arial" pitchFamily="34" charset="0"/>
              </a:rPr>
              <a:t>Auction to  interested bidders </a:t>
            </a:r>
            <a:r>
              <a:rPr lang="en-US" sz="1800" smtClean="0">
                <a:latin typeface="Arial" pitchFamily="34" charset="0"/>
              </a:rPr>
              <a:t>and copy to   borrower (with request to bring the bidders if any he/she has). </a:t>
            </a:r>
            <a:r>
              <a:rPr lang="en-US" sz="1800">
                <a:latin typeface="Arial" pitchFamily="34" charset="0"/>
              </a:rPr>
              <a:t>30 days period(to be published only after  30 days are over after giving the  borrower sale notice of  30 days under  Rule 8(6), opening of  bids on 31</a:t>
            </a:r>
            <a:r>
              <a:rPr lang="en-US" sz="1800" baseline="30000">
                <a:latin typeface="Arial" pitchFamily="34" charset="0"/>
              </a:rPr>
              <a:t>st</a:t>
            </a:r>
            <a:r>
              <a:rPr lang="en-US" sz="1800">
                <a:latin typeface="Arial" pitchFamily="34" charset="0"/>
              </a:rPr>
              <a:t> day</a:t>
            </a:r>
            <a:r>
              <a:rPr lang="en-US" sz="1800" smtClean="0">
                <a:latin typeface="Arial" pitchFamily="34" charset="0"/>
              </a:rPr>
              <a:t>),( notice to be affixed on asset)</a:t>
            </a:r>
          </a:p>
          <a:p>
            <a:pPr>
              <a:lnSpc>
                <a:spcPct val="110000"/>
              </a:lnSpc>
              <a:spcBef>
                <a:spcPct val="50000"/>
              </a:spcBef>
              <a:buFont typeface="Wingdings" pitchFamily="2" charset="2"/>
              <a:buChar char="Ø"/>
              <a:defRPr/>
            </a:pPr>
            <a:r>
              <a:rPr lang="en-US" sz="1800" b="1" smtClean="0">
                <a:latin typeface="Arial" pitchFamily="34" charset="0"/>
              </a:rPr>
              <a:t>PLEASE  REFER SECTION 13(8), RULE 8(6) &amp; 9  TOGETHER FOR CLARITY AS AMENDED FROM 01.09.2021</a:t>
            </a:r>
            <a:r>
              <a:rPr lang="en-US" sz="1800" smtClean="0">
                <a:latin typeface="Arial" pitchFamily="34" charset="0"/>
              </a:rPr>
              <a:t> ).( </a:t>
            </a:r>
            <a:r>
              <a:rPr lang="en-US" sz="1800" smtClean="0">
                <a:solidFill>
                  <a:srgbClr val="FFFF00"/>
                </a:solidFill>
                <a:latin typeface="Arial" pitchFamily="34" charset="0"/>
              </a:rPr>
              <a:t>MOST IMPORTANT:REFER TO  ANDHRA HIGH COURT JUDGEMENT DATED 27.06.2018. SHRI SAI ANNADHATA POLYMERS V/S. CANARA BANK )</a:t>
            </a:r>
            <a:endParaRPr lang="en-US" sz="1800" b="1" smtClean="0">
              <a:latin typeface="Arial" pitchFamily="34" charset="0"/>
            </a:endParaRPr>
          </a:p>
          <a:p>
            <a:pPr>
              <a:lnSpc>
                <a:spcPct val="110000"/>
              </a:lnSpc>
              <a:spcBef>
                <a:spcPct val="50000"/>
              </a:spcBef>
              <a:buFont typeface="Wingdings" pitchFamily="2" charset="2"/>
              <a:buChar char="Ø"/>
              <a:defRPr/>
            </a:pPr>
            <a:endParaRPr lang="en-US" sz="1800" b="1" smtClean="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latin typeface="Arial" pitchFamily="34" charset="0"/>
                <a:cs typeface="Arial" pitchFamily="34" charset="0"/>
              </a:rPr>
              <a:t>SARFAESI 2002: STEP BY STEP ACTIONS POINTS</a:t>
            </a:r>
            <a:endParaRPr lang="en-US" sz="2400">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20000"/>
          </a:bodyPr>
          <a:lstStyle/>
          <a:p>
            <a:pPr>
              <a:lnSpc>
                <a:spcPct val="110000"/>
              </a:lnSpc>
              <a:spcBef>
                <a:spcPct val="50000"/>
              </a:spcBef>
              <a:buFont typeface="Wingdings" pitchFamily="2" charset="2"/>
              <a:buChar char="Ø"/>
              <a:defRPr/>
            </a:pPr>
            <a:r>
              <a:rPr lang="en-US" sz="2300" smtClean="0">
                <a:latin typeface="Arial" pitchFamily="34" charset="0"/>
              </a:rPr>
              <a:t>Subsequent auction notices  can be with min.  15 days for auction (opening of  bids on 16</a:t>
            </a:r>
            <a:r>
              <a:rPr lang="en-US" sz="2300" baseline="30000" smtClean="0">
                <a:latin typeface="Arial" pitchFamily="34" charset="0"/>
              </a:rPr>
              <a:t>th</a:t>
            </a:r>
            <a:r>
              <a:rPr lang="en-US" sz="2300" smtClean="0">
                <a:latin typeface="Arial" pitchFamily="34" charset="0"/>
              </a:rPr>
              <a:t> day)same procedure to be followed for second and subsequent auctions, pasting on assets (sale as is where is).(the borrower can pay all the dues before publication of the  auction notice.13(8)) (notice to be affixed on asset)(letter to borrower along with auction notice and advise him/her to bring bidders to the auction, if he/she has any buyers</a:t>
            </a:r>
            <a:endParaRPr lang="en-US" sz="2300" smtClean="0">
              <a:solidFill>
                <a:srgbClr val="FFFF00"/>
              </a:solidFill>
              <a:latin typeface="Arial" pitchFamily="34" charset="0"/>
            </a:endParaRPr>
          </a:p>
          <a:p>
            <a:pPr>
              <a:lnSpc>
                <a:spcPct val="110000"/>
              </a:lnSpc>
              <a:spcBef>
                <a:spcPct val="50000"/>
              </a:spcBef>
              <a:buFont typeface="Wingdings" pitchFamily="2" charset="2"/>
              <a:buChar char="Ø"/>
              <a:defRPr/>
            </a:pPr>
            <a:endParaRPr lang="en-US" sz="1800" b="1" smtClean="0">
              <a:latin typeface="Arial" pitchFamily="34" charset="0"/>
            </a:endParaRPr>
          </a:p>
          <a:p>
            <a:pPr>
              <a:lnSpc>
                <a:spcPct val="110000"/>
              </a:lnSpc>
              <a:spcBef>
                <a:spcPct val="50000"/>
              </a:spcBef>
              <a:buFont typeface="Wingdings" pitchFamily="2" charset="2"/>
              <a:buChar char="Ø"/>
              <a:defRPr/>
            </a:pPr>
            <a:r>
              <a:rPr lang="en-US" sz="2100" b="1" smtClean="0">
                <a:latin typeface="Arial" pitchFamily="34" charset="0"/>
              </a:rPr>
              <a:t>NOTIFICATION DATED 17.10.2018 ONLY E AUCTION FOR PUBLIC SECTOR BANKS.</a:t>
            </a:r>
          </a:p>
          <a:p>
            <a:pPr>
              <a:lnSpc>
                <a:spcPct val="110000"/>
              </a:lnSpc>
              <a:spcBef>
                <a:spcPct val="50000"/>
              </a:spcBef>
              <a:buFont typeface="Wingdings" pitchFamily="2" charset="2"/>
              <a:buChar char="Ø"/>
              <a:defRPr/>
            </a:pPr>
            <a:r>
              <a:rPr lang="en-US" sz="2100" b="1" smtClean="0">
                <a:solidFill>
                  <a:srgbClr val="FFFF00"/>
                </a:solidFill>
                <a:latin typeface="Arial" pitchFamily="34" charset="0"/>
              </a:rPr>
              <a:t>Sale of Assets where possession is Symbolic? You  can sale the assets under symbolic possession and then apply to CMM/DM/CJM for physical possession. Please mention clear cut  in auction document? TIPS? Physical Possession? (Refer:S.C. Judgement dated 19.03.2018: ITC Ltd. V/s. Blue Coast Hotels Ltd.)</a:t>
            </a:r>
          </a:p>
          <a:p>
            <a:pPr>
              <a:lnSpc>
                <a:spcPct val="110000"/>
              </a:lnSpc>
              <a:spcBef>
                <a:spcPct val="50000"/>
              </a:spcBef>
              <a:defRPr/>
            </a:pPr>
            <a:endParaRPr lang="en-US" sz="3200" smtClean="0">
              <a:latin typeface="Arial" pitchFamily="34" charset="0"/>
            </a:endParaRPr>
          </a:p>
          <a:p>
            <a:endParaRPr lang="en-US"/>
          </a:p>
        </p:txBody>
      </p:sp>
    </p:spTree>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800"/>
              <a:t>SARFAESI 2002: STEP BY STEP ACTIONS POINTS</a:t>
            </a:r>
          </a:p>
        </p:txBody>
      </p:sp>
      <p:sp>
        <p:nvSpPr>
          <p:cNvPr id="3" name="Content Placeholder 2"/>
          <p:cNvSpPr>
            <a:spLocks noGrp="1"/>
          </p:cNvSpPr>
          <p:nvPr>
            <p:ph idx="1"/>
          </p:nvPr>
        </p:nvSpPr>
        <p:spPr/>
        <p:txBody>
          <a:bodyPr>
            <a:normAutofit fontScale="92500" lnSpcReduction="10000"/>
          </a:bodyPr>
          <a:lstStyle/>
          <a:p>
            <a:pPr>
              <a:lnSpc>
                <a:spcPct val="110000"/>
              </a:lnSpc>
              <a:spcBef>
                <a:spcPct val="50000"/>
              </a:spcBef>
              <a:buFont typeface="Wingdings" pitchFamily="2" charset="2"/>
              <a:buChar char="Ø"/>
            </a:pPr>
            <a:r>
              <a:rPr lang="en-US" sz="1800">
                <a:latin typeface="Arial" pitchFamily="34" charset="0"/>
              </a:rPr>
              <a:t>Marketing for sale of assets: EA, paper inserts, real estate agents, the units in the same line of activity. (practical tip, if borrower comes  for full payment before bidding date, check auction notice two important clauses( bank reserves the right to cancel and payment by the borrower).</a:t>
            </a:r>
          </a:p>
          <a:p>
            <a:pPr>
              <a:lnSpc>
                <a:spcPct val="110000"/>
              </a:lnSpc>
              <a:spcBef>
                <a:spcPct val="50000"/>
              </a:spcBef>
              <a:buFont typeface="Wingdings" pitchFamily="2" charset="2"/>
              <a:buChar char="Ø"/>
            </a:pPr>
            <a:r>
              <a:rPr lang="en-US" sz="1800">
                <a:solidFill>
                  <a:srgbClr val="FFFF00"/>
                </a:solidFill>
                <a:latin typeface="Arial" pitchFamily="34" charset="0"/>
              </a:rPr>
              <a:t>Valuation challenged by the Borrower? He/she should be advised that, he/she  may bring the buyer for higher  amount and participate in the </a:t>
            </a:r>
            <a:r>
              <a:rPr lang="en-US" sz="1800" smtClean="0">
                <a:solidFill>
                  <a:srgbClr val="FFFF00"/>
                </a:solidFill>
                <a:latin typeface="Arial" pitchFamily="34" charset="0"/>
              </a:rPr>
              <a:t> </a:t>
            </a:r>
            <a:r>
              <a:rPr lang="en-US" sz="1800">
                <a:solidFill>
                  <a:srgbClr val="FFFF00"/>
                </a:solidFill>
                <a:latin typeface="Arial" pitchFamily="34" charset="0"/>
              </a:rPr>
              <a:t>Auction.</a:t>
            </a:r>
          </a:p>
          <a:p>
            <a:pPr>
              <a:lnSpc>
                <a:spcPct val="110000"/>
              </a:lnSpc>
              <a:spcBef>
                <a:spcPct val="50000"/>
              </a:spcBef>
              <a:buFont typeface="Wingdings" pitchFamily="2" charset="2"/>
              <a:buChar char="Ø"/>
            </a:pPr>
            <a:r>
              <a:rPr lang="en-US" sz="1800">
                <a:latin typeface="Arial" pitchFamily="34" charset="0"/>
              </a:rPr>
              <a:t>Auction – Highest Bidder. </a:t>
            </a:r>
          </a:p>
          <a:p>
            <a:pPr>
              <a:lnSpc>
                <a:spcPct val="110000"/>
              </a:lnSpc>
              <a:spcBef>
                <a:spcPct val="50000"/>
              </a:spcBef>
              <a:buFont typeface="Wingdings" pitchFamily="2" charset="2"/>
              <a:buChar char="Ø"/>
            </a:pPr>
            <a:r>
              <a:rPr lang="en-US" sz="1800">
                <a:latin typeface="Arial" pitchFamily="34" charset="0"/>
              </a:rPr>
              <a:t>25% within 24 hours(DD/RTGS/NEFT)) &amp; 75% within 15 days of Confirmation of Sale.(with mutual agreement between the Purchaser and Secured Creditor maximum 3 months). (EXTENSION OF TIME FROM 15 DAYS TO 3 MONTHS TO BE DONE WELL IN </a:t>
            </a:r>
            <a:r>
              <a:rPr lang="en-US" sz="1800" smtClean="0">
                <a:latin typeface="Arial" pitchFamily="34" charset="0"/>
              </a:rPr>
              <a:t>TIME BEFORE EXPIRY OF 15</a:t>
            </a:r>
            <a:r>
              <a:rPr lang="en-US" sz="1800" baseline="30000" smtClean="0">
                <a:latin typeface="Arial" pitchFamily="34" charset="0"/>
              </a:rPr>
              <a:t>TH</a:t>
            </a:r>
            <a:r>
              <a:rPr lang="en-US" sz="1800" smtClean="0">
                <a:latin typeface="Arial" pitchFamily="34" charset="0"/>
              </a:rPr>
              <a:t> DAY FROM SALE CONFIRMATION DATE)</a:t>
            </a:r>
            <a:endParaRPr lang="en-US" sz="1800">
              <a:latin typeface="Arial" pitchFamily="34" charset="0"/>
            </a:endParaRPr>
          </a:p>
          <a:p>
            <a:pPr>
              <a:lnSpc>
                <a:spcPct val="110000"/>
              </a:lnSpc>
              <a:spcBef>
                <a:spcPct val="50000"/>
              </a:spcBef>
              <a:buFont typeface="Wingdings" pitchFamily="2" charset="2"/>
              <a:buChar char="Ø"/>
            </a:pPr>
            <a:r>
              <a:rPr lang="en-US" sz="1800">
                <a:latin typeface="Arial" pitchFamily="34" charset="0"/>
              </a:rPr>
              <a:t>Sale  and Sale Certificate.</a:t>
            </a:r>
          </a:p>
          <a:p>
            <a:pPr>
              <a:lnSpc>
                <a:spcPct val="110000"/>
              </a:lnSpc>
              <a:spcBef>
                <a:spcPct val="50000"/>
              </a:spcBef>
              <a:buFont typeface="Wingdings" pitchFamily="2" charset="2"/>
              <a:buChar char="Ø"/>
            </a:pPr>
            <a:r>
              <a:rPr lang="en-US" sz="1800">
                <a:latin typeface="Arial" pitchFamily="34" charset="0"/>
              </a:rPr>
              <a:t>Stamp Duty,  Registration &amp; TDS if applicable (to paid by the buyer)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latin typeface="Arial" pitchFamily="34" charset="0"/>
                <a:cs typeface="Arial" pitchFamily="34" charset="0"/>
              </a:rPr>
              <a:t>SARFAESI 2002: STEP BY STEP ACTIONS POINTS</a:t>
            </a:r>
            <a:endParaRPr lang="en-US" sz="2400">
              <a:latin typeface="Arial" pitchFamily="34" charset="0"/>
              <a:cs typeface="Arial" pitchFamily="34" charset="0"/>
            </a:endParaRPr>
          </a:p>
        </p:txBody>
      </p:sp>
      <p:sp>
        <p:nvSpPr>
          <p:cNvPr id="3" name="Content Placeholder 2"/>
          <p:cNvSpPr>
            <a:spLocks noGrp="1"/>
          </p:cNvSpPr>
          <p:nvPr>
            <p:ph idx="1"/>
          </p:nvPr>
        </p:nvSpPr>
        <p:spPr/>
        <p:txBody>
          <a:bodyPr>
            <a:normAutofit fontScale="62500" lnSpcReduction="20000"/>
          </a:bodyPr>
          <a:lstStyle/>
          <a:p>
            <a:pPr>
              <a:lnSpc>
                <a:spcPct val="110000"/>
              </a:lnSpc>
              <a:spcBef>
                <a:spcPct val="50000"/>
              </a:spcBef>
              <a:buFont typeface="Wingdings" pitchFamily="2" charset="2"/>
              <a:buChar char="Ø"/>
            </a:pPr>
            <a:r>
              <a:rPr lang="en-US" b="1" smtClean="0">
                <a:latin typeface="Arial" pitchFamily="34" charset="0"/>
              </a:rPr>
              <a:t>IF BIDS ARE FOR LESS THAN RESERVE PRICE ?</a:t>
            </a:r>
          </a:p>
          <a:p>
            <a:pPr>
              <a:lnSpc>
                <a:spcPct val="110000"/>
              </a:lnSpc>
              <a:spcBef>
                <a:spcPct val="50000"/>
              </a:spcBef>
              <a:buFont typeface="Wingdings" pitchFamily="2" charset="2"/>
              <a:buChar char="Ø"/>
            </a:pPr>
            <a:r>
              <a:rPr lang="en-US" smtClean="0">
                <a:latin typeface="Arial" pitchFamily="34" charset="0"/>
              </a:rPr>
              <a:t>Secured Creditor can sale for less than Reserve Price with the consent of the Borrower.(Rule 9(2)) (PLEASE FOLLOW THIS STEPS :Advise the borrower each   time separately whenever the reduction is done with a request to bring  suitable buyer for current reserve price within stipulated time(Natural Justice)i.e. 15 days, It is advisable to obtain fresh valuation for each reduction in the Reserve Price and wherever the valuation is more than 1 year old. High Value properties please obtain 2 valuations and take the higher one for fixing the Reserve Price. </a:t>
            </a:r>
          </a:p>
          <a:p>
            <a:pPr>
              <a:lnSpc>
                <a:spcPct val="110000"/>
              </a:lnSpc>
              <a:spcBef>
                <a:spcPct val="50000"/>
              </a:spcBef>
              <a:buFont typeface="Wingdings" pitchFamily="2" charset="2"/>
              <a:buChar char="Ø"/>
            </a:pPr>
            <a:r>
              <a:rPr lang="en-US" smtClean="0">
                <a:latin typeface="Arial" pitchFamily="34" charset="0"/>
              </a:rPr>
              <a:t>Any practical tip?</a:t>
            </a:r>
          </a:p>
          <a:p>
            <a:pPr>
              <a:lnSpc>
                <a:spcPct val="110000"/>
              </a:lnSpc>
              <a:spcBef>
                <a:spcPct val="50000"/>
              </a:spcBef>
              <a:buFont typeface="Wingdings" pitchFamily="2" charset="2"/>
              <a:buChar char="Ø"/>
            </a:pPr>
            <a:r>
              <a:rPr lang="en-US" err="1" smtClean="0">
                <a:latin typeface="Arial" pitchFamily="34" charset="0"/>
              </a:rPr>
              <a:t>Reseve Price: Out of the three values quoted by the valuer( Market Value, (100)Realiasable Value(90) and Distress Sale Value(75))Reserve Price  is to be fixed at Realisable Value.</a:t>
            </a:r>
          </a:p>
          <a:p>
            <a:pPr>
              <a:lnSpc>
                <a:spcPct val="110000"/>
              </a:lnSpc>
              <a:spcBef>
                <a:spcPct val="50000"/>
              </a:spcBef>
            </a:pPr>
            <a:r>
              <a:rPr lang="en-US" smtClean="0">
                <a:latin typeface="Arial" pitchFamily="34" charset="0"/>
              </a:rPr>
              <a:t>Secured Creditor also can Bid(2013). Section 13(5a,5b,5c). precautions must. (ACQUISITION OF NON BANKING ASSETS)</a:t>
            </a:r>
          </a:p>
          <a:p>
            <a:endParaRPr lang="en-US"/>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SARFAESI 2002</a:t>
            </a:r>
          </a:p>
        </p:txBody>
      </p:sp>
      <p:sp>
        <p:nvSpPr>
          <p:cNvPr id="3" name="Content Placeholder 2"/>
          <p:cNvSpPr>
            <a:spLocks noGrp="1"/>
          </p:cNvSpPr>
          <p:nvPr>
            <p:ph idx="1"/>
          </p:nvPr>
        </p:nvSpPr>
        <p:spPr/>
        <p:txBody>
          <a:bodyPr vert="horz">
            <a:normAutofit/>
          </a:bodyPr>
          <a:lstStyle/>
          <a:p>
            <a:pPr>
              <a:buNone/>
            </a:pPr>
            <a:r>
              <a:rPr lang="en-US" sz="2400" b="1">
                <a:latin typeface="Arial" pitchFamily="34" charset="0"/>
                <a:cs typeface="Arial" pitchFamily="34" charset="0"/>
              </a:rPr>
              <a:t>OBJECT:-</a:t>
            </a:r>
          </a:p>
          <a:p>
            <a:pPr>
              <a:buNone/>
            </a:pPr>
            <a:r>
              <a:rPr lang="en-IN" sz="2400" smtClean="0">
                <a:latin typeface="Arial" pitchFamily="34" charset="0"/>
                <a:cs typeface="Arial" pitchFamily="34" charset="0"/>
              </a:rPr>
              <a:t>     THE </a:t>
            </a:r>
            <a:r>
              <a:rPr lang="en-IN" sz="2400">
                <a:latin typeface="Arial" pitchFamily="34" charset="0"/>
                <a:cs typeface="Arial" pitchFamily="34" charset="0"/>
              </a:rPr>
              <a:t>ACT WAS ENACTED FOR </a:t>
            </a:r>
            <a:r>
              <a:rPr lang="en-IN" sz="2400" smtClean="0">
                <a:latin typeface="Arial" pitchFamily="34" charset="0"/>
                <a:cs typeface="Arial" pitchFamily="34" charset="0"/>
              </a:rPr>
              <a:t>EXPEDITIOUS</a:t>
            </a:r>
          </a:p>
          <a:p>
            <a:pPr>
              <a:buNone/>
            </a:pPr>
            <a:r>
              <a:rPr lang="en-IN" sz="2400" smtClean="0">
                <a:latin typeface="Arial" pitchFamily="34" charset="0"/>
                <a:cs typeface="Arial" pitchFamily="34" charset="0"/>
              </a:rPr>
              <a:t> </a:t>
            </a:r>
            <a:r>
              <a:rPr lang="en-IN" sz="2400">
                <a:latin typeface="Arial" pitchFamily="34" charset="0"/>
                <a:cs typeface="Arial" pitchFamily="34" charset="0"/>
              </a:rPr>
              <a:t>RECOVERY OF LOANS OF BANKS AND FINANCIAL INSTITUTIONS (W.E.F. 21ST JUNE 2002</a:t>
            </a:r>
            <a:r>
              <a:rPr lang="en-IN" sz="2400" smtClean="0">
                <a:latin typeface="Arial" pitchFamily="34" charset="0"/>
                <a:cs typeface="Arial" pitchFamily="34" charset="0"/>
              </a:rPr>
              <a:t>)</a:t>
            </a:r>
          </a:p>
          <a:p>
            <a:pPr>
              <a:buNone/>
            </a:pPr>
            <a:endParaRPr lang="en-IN" sz="2400">
              <a:latin typeface="Arial" pitchFamily="34" charset="0"/>
              <a:cs typeface="Arial" pitchFamily="34" charset="0"/>
            </a:endParaRPr>
          </a:p>
          <a:p>
            <a:pPr>
              <a:buNone/>
            </a:pPr>
            <a:endParaRPr lang="en-US" sz="240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latin typeface="Arial" pitchFamily="34" charset="0"/>
                <a:cs typeface="Arial" pitchFamily="34" charset="0"/>
              </a:rPr>
              <a:t>SARFAESI 2002: STEP BY STEP ACTIONS POINTS</a:t>
            </a:r>
            <a:endParaRPr lang="en-US" sz="2400"/>
          </a:p>
        </p:txBody>
      </p:sp>
      <p:sp>
        <p:nvSpPr>
          <p:cNvPr id="3" name="Content Placeholder 2"/>
          <p:cNvSpPr>
            <a:spLocks noGrp="1"/>
          </p:cNvSpPr>
          <p:nvPr>
            <p:ph idx="1"/>
          </p:nvPr>
        </p:nvSpPr>
        <p:spPr/>
        <p:txBody>
          <a:bodyPr>
            <a:normAutofit/>
          </a:bodyPr>
          <a:lstStyle/>
          <a:p>
            <a:r>
              <a:rPr lang="en-US" sz="1800" b="1" smtClean="0">
                <a:latin typeface="Arial" pitchFamily="34" charset="0"/>
              </a:rPr>
              <a:t>SALE BY PRIVATE TREATY? PRECUATIONS TO BE TAKEN? TIPS?(ONLY AFTER  ONE OR TWO AUCTIONS ARE FAILED)</a:t>
            </a:r>
          </a:p>
          <a:p>
            <a:r>
              <a:rPr lang="en-US" sz="1800" smtClean="0">
                <a:latin typeface="Arial" pitchFamily="34" charset="0"/>
              </a:rPr>
              <a:t>Put  Announcement on Bank ‘s site  &amp; Branch notice board.</a:t>
            </a:r>
          </a:p>
          <a:p>
            <a:pPr>
              <a:buNone/>
            </a:pPr>
            <a:endParaRPr lang="en-US" sz="1800" smtClean="0">
              <a:latin typeface="Arial" pitchFamily="34" charset="0"/>
            </a:endParaRPr>
          </a:p>
          <a:p>
            <a:r>
              <a:rPr lang="en-US" sz="1800" smtClean="0">
                <a:latin typeface="Arial" pitchFamily="34" charset="0"/>
              </a:rPr>
              <a:t>Application of Buyer for purchase of asset above RESERVE PRICE.</a:t>
            </a:r>
          </a:p>
          <a:p>
            <a:pPr>
              <a:buNone/>
            </a:pPr>
            <a:endParaRPr lang="en-US" sz="1800" smtClean="0">
              <a:latin typeface="Arial" pitchFamily="34" charset="0"/>
            </a:endParaRPr>
          </a:p>
          <a:p>
            <a:r>
              <a:rPr lang="en-US" sz="1800" smtClean="0">
                <a:latin typeface="Arial" pitchFamily="34" charset="0"/>
              </a:rPr>
              <a:t>KYC of Buyer.</a:t>
            </a:r>
          </a:p>
          <a:p>
            <a:pPr>
              <a:buNone/>
            </a:pPr>
            <a:endParaRPr lang="en-US" sz="1800" smtClean="0">
              <a:latin typeface="Arial" pitchFamily="34" charset="0"/>
            </a:endParaRPr>
          </a:p>
          <a:p>
            <a:r>
              <a:rPr lang="en-US" sz="1800" smtClean="0">
                <a:latin typeface="Arial" pitchFamily="34" charset="0"/>
              </a:rPr>
              <a:t>Deposit 10% of his or her bid offer (more than Reserve Price)&amp; 15 % within 24 hours or next working day after  receipt of offer.</a:t>
            </a:r>
          </a:p>
          <a:p>
            <a:pPr>
              <a:buNone/>
            </a:pPr>
            <a:endParaRPr lang="en-US" sz="1800" smtClean="0">
              <a:latin typeface="Arial" pitchFamily="34" charset="0"/>
            </a:endParaRPr>
          </a:p>
          <a:p>
            <a:r>
              <a:rPr lang="en-US" sz="1800" smtClean="0">
                <a:latin typeface="Arial" pitchFamily="34" charset="0"/>
              </a:rPr>
              <a:t>Check financial position of Buyer for remaining amount  or ask him/her to deposit the remaining amount in SB account. You may sanction him/her the loan also if fits in to the norms.</a:t>
            </a:r>
          </a:p>
        </p:txBody>
      </p:sp>
    </p:spTree>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latin typeface="Arial" pitchFamily="34" charset="0"/>
                <a:cs typeface="Arial" pitchFamily="34" charset="0"/>
              </a:rPr>
              <a:t>SARFAESI 2002: STEP BY STEP ACTIONS POINTS</a:t>
            </a:r>
            <a:endParaRPr lang="en-US" sz="2400"/>
          </a:p>
        </p:txBody>
      </p:sp>
      <p:sp>
        <p:nvSpPr>
          <p:cNvPr id="3" name="Content Placeholder 2"/>
          <p:cNvSpPr>
            <a:spLocks noGrp="1"/>
          </p:cNvSpPr>
          <p:nvPr>
            <p:ph idx="1"/>
          </p:nvPr>
        </p:nvSpPr>
        <p:spPr/>
        <p:txBody>
          <a:bodyPr>
            <a:normAutofit/>
          </a:bodyPr>
          <a:lstStyle/>
          <a:p>
            <a:r>
              <a:rPr lang="en-US" sz="1800" smtClean="0">
                <a:latin typeface="Arial" pitchFamily="34" charset="0"/>
                <a:cs typeface="Arial" pitchFamily="34" charset="0"/>
              </a:rPr>
              <a:t>For balance payment bank can give time maximum up to 15 days( in exceptional circumstances up to 3 months)</a:t>
            </a:r>
          </a:p>
          <a:p>
            <a:endParaRPr lang="en-US" sz="1800" smtClean="0">
              <a:latin typeface="Arial" pitchFamily="34" charset="0"/>
              <a:cs typeface="Arial" pitchFamily="34" charset="0"/>
            </a:endParaRPr>
          </a:p>
          <a:p>
            <a:r>
              <a:rPr lang="en-US" sz="1800" smtClean="0">
                <a:solidFill>
                  <a:srgbClr val="FFFF00"/>
                </a:solidFill>
                <a:latin typeface="Arial" pitchFamily="34" charset="0"/>
                <a:cs typeface="Arial" pitchFamily="34" charset="0"/>
              </a:rPr>
              <a:t>CARE DO NOT CONFIRM THE SALE.</a:t>
            </a:r>
          </a:p>
          <a:p>
            <a:endParaRPr lang="en-US" sz="1800" smtClean="0">
              <a:solidFill>
                <a:srgbClr val="FFFF00"/>
              </a:solidFill>
              <a:latin typeface="Arial" pitchFamily="34" charset="0"/>
              <a:cs typeface="Arial" pitchFamily="34" charset="0"/>
            </a:endParaRPr>
          </a:p>
          <a:p>
            <a:r>
              <a:rPr lang="en-US" sz="1800" smtClean="0">
                <a:solidFill>
                  <a:srgbClr val="FFFF00"/>
                </a:solidFill>
                <a:latin typeface="Arial" pitchFamily="34" charset="0"/>
                <a:cs typeface="Arial" pitchFamily="34" charset="0"/>
              </a:rPr>
              <a:t>SEND NOTICE  OF 15 DAYS TO THE BORROWER,  DETAILING THE THE OFFER RECEIVED FOR PRIVATE TREATY, AND ASK HIM/HER TO CLOSE  THE LOAN ACCOUNT OR BRING THE BUYER  IF  HE/SHE HAS ANY FOR MORE THAN THE PRESENT OFFER, WITH A CONDITION THAT IF HE/SHE FAILS TO CLOSE THE ACCOUNT  OR BRING THE BUYER FOR MORE THAN THIS OFFER WITHIN 15 DAYS, THE BANK WILL GO AHEAD  AND CONFIRM THE SALE TO THE PRIVATE TREATY BUYER AND SALE THE ASSET.(NATURAL JUSTICE).</a:t>
            </a:r>
          </a:p>
          <a:p>
            <a:endParaRPr lang="en-US" smtClean="0"/>
          </a:p>
          <a:p>
            <a:endParaRPr lang="en-US"/>
          </a:p>
        </p:txBody>
      </p:sp>
    </p:spTree>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a:latin typeface="Arial" pitchFamily="34" charset="0"/>
                <a:cs typeface="Arial" pitchFamily="34" charset="0"/>
              </a:rPr>
              <a:t>SARFAESI 2002: STEP BY STEP ACTIONS POINTS</a:t>
            </a:r>
          </a:p>
        </p:txBody>
      </p:sp>
      <p:sp>
        <p:nvSpPr>
          <p:cNvPr id="3" name="Content Placeholder 2"/>
          <p:cNvSpPr>
            <a:spLocks noGrp="1"/>
          </p:cNvSpPr>
          <p:nvPr>
            <p:ph idx="1"/>
          </p:nvPr>
        </p:nvSpPr>
        <p:spPr/>
        <p:txBody>
          <a:bodyPr>
            <a:normAutofit/>
          </a:bodyPr>
          <a:lstStyle/>
          <a:p>
            <a:pPr lvl="1">
              <a:lnSpc>
                <a:spcPct val="110000"/>
              </a:lnSpc>
              <a:spcBef>
                <a:spcPct val="50000"/>
              </a:spcBef>
              <a:buFont typeface="Wingdings" pitchFamily="2" charset="2"/>
              <a:buChar char="Ø"/>
            </a:pPr>
            <a:r>
              <a:rPr lang="en-US" sz="1800">
                <a:latin typeface="Arial" pitchFamily="34" charset="0"/>
                <a:cs typeface="Arial" pitchFamily="34" charset="0"/>
              </a:rPr>
              <a:t>APPROPRIATION  </a:t>
            </a:r>
          </a:p>
          <a:p>
            <a:pPr lvl="1">
              <a:lnSpc>
                <a:spcPct val="110000"/>
              </a:lnSpc>
              <a:spcBef>
                <a:spcPct val="50000"/>
              </a:spcBef>
              <a:buFont typeface="Wingdings" pitchFamily="2" charset="2"/>
              <a:buChar char="Ø"/>
            </a:pPr>
            <a:r>
              <a:rPr lang="en-US" sz="1800">
                <a:latin typeface="Arial" pitchFamily="34" charset="0"/>
                <a:cs typeface="Arial" pitchFamily="34" charset="0"/>
              </a:rPr>
              <a:t>Sale proceeds recd. on or after 01.09.2016</a:t>
            </a:r>
          </a:p>
          <a:p>
            <a:pPr lvl="1">
              <a:lnSpc>
                <a:spcPct val="110000"/>
              </a:lnSpc>
              <a:spcBef>
                <a:spcPct val="50000"/>
              </a:spcBef>
              <a:buFont typeface="Wingdings" pitchFamily="2" charset="2"/>
              <a:buChar char="Ø"/>
            </a:pPr>
            <a:r>
              <a:rPr lang="en-US" sz="1800">
                <a:latin typeface="Arial" pitchFamily="34" charset="0"/>
                <a:cs typeface="Arial" pitchFamily="34" charset="0"/>
              </a:rPr>
              <a:t>Now after Amendments dt. 12.08.2016(w.e.f.01.09.2016) as per Registration in Central Registry priority will be decided.(Registered Security interest will have priority over all others)</a:t>
            </a:r>
          </a:p>
          <a:p>
            <a:pPr lvl="1">
              <a:lnSpc>
                <a:spcPct val="110000"/>
              </a:lnSpc>
              <a:spcBef>
                <a:spcPct val="50000"/>
              </a:spcBef>
              <a:buFont typeface="Wingdings" pitchFamily="2" charset="2"/>
              <a:buChar char="Ø"/>
            </a:pPr>
            <a:r>
              <a:rPr lang="en-US" sz="1800">
                <a:latin typeface="Arial" pitchFamily="34" charset="0"/>
                <a:cs typeface="Arial" pitchFamily="34" charset="0"/>
              </a:rPr>
              <a:t>REGISTRATION OF SECURITY INTEREST IN CENTRAL REGISTRY STATUTORY FOR ENFORCEMENT OF S.I.(SECTION 26D, E).(REFER AXIS BANK V/S. STATE OF MAHARASHTRA, BOMBAY HC DT.07.03.2017) </a:t>
            </a:r>
            <a:r>
              <a:rPr lang="en-US" sz="1800" smtClean="0">
                <a:latin typeface="Arial" pitchFamily="34" charset="0"/>
                <a:cs typeface="Arial" pitchFamily="34" charset="0"/>
              </a:rPr>
              <a:t>ALSO REFER  JUDGEMENTS. DETAILED IN NEXT SLIDE.</a:t>
            </a:r>
          </a:p>
          <a:p>
            <a:r>
              <a:rPr lang="en-US" sz="1800" b="1" smtClean="0">
                <a:latin typeface="Arial" pitchFamily="34" charset="0"/>
                <a:cs typeface="Arial" pitchFamily="34" charset="0"/>
              </a:rPr>
              <a:t>     </a:t>
            </a:r>
            <a:endParaRPr lang="en-US" sz="1800">
              <a:latin typeface="Arial" pitchFamily="34" charset="0"/>
              <a:cs typeface="Arial" pitchFamily="34" charset="0"/>
            </a:endParaRPr>
          </a:p>
          <a:p>
            <a:pPr lvl="1">
              <a:lnSpc>
                <a:spcPct val="110000"/>
              </a:lnSpc>
              <a:spcBef>
                <a:spcPct val="50000"/>
              </a:spcBef>
              <a:buFont typeface="Wingdings" pitchFamily="2" charset="2"/>
              <a:buChar char="Ø"/>
            </a:pPr>
            <a:r>
              <a:rPr lang="en-US" sz="1800">
                <a:latin typeface="Arial" pitchFamily="34" charset="0"/>
                <a:cs typeface="Arial" pitchFamily="34" charset="0"/>
              </a:rPr>
              <a:t>Legal position if not noted Security Interest in Central Registry(CERSAI)?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latin typeface="Arial" pitchFamily="34" charset="0"/>
                <a:cs typeface="Arial" pitchFamily="34" charset="0"/>
              </a:rPr>
              <a:t>SARFAESI 2002: STEP BY STEP ACTIONS POINTS</a:t>
            </a:r>
            <a:endParaRPr lang="en-US" sz="240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US" sz="2000" b="1" smtClean="0">
                <a:latin typeface="Arial" pitchFamily="34" charset="0"/>
                <a:cs typeface="Arial" pitchFamily="34" charset="0"/>
              </a:rPr>
              <a:t>REFER FOLLOWING JUDGEMENTS ON SECTION 26 E                                                                      </a:t>
            </a:r>
          </a:p>
          <a:p>
            <a:pPr>
              <a:buNone/>
            </a:pPr>
            <a:endParaRPr lang="en-US" sz="1800" b="1" smtClean="0">
              <a:latin typeface="Arial" pitchFamily="34" charset="0"/>
              <a:cs typeface="Arial" pitchFamily="34" charset="0"/>
            </a:endParaRPr>
          </a:p>
          <a:p>
            <a:pPr>
              <a:buNone/>
            </a:pPr>
            <a:r>
              <a:rPr lang="en-US" sz="1800" b="1" smtClean="0">
                <a:latin typeface="Arial" pitchFamily="34" charset="0"/>
                <a:cs typeface="Arial" pitchFamily="34" charset="0"/>
              </a:rPr>
              <a:t>1. MADRAS HIGH COURT: W.P.NO.15188 OF 2020</a:t>
            </a:r>
            <a:endParaRPr lang="en-US" sz="1800" smtClean="0">
              <a:latin typeface="Arial" pitchFamily="34" charset="0"/>
              <a:cs typeface="Arial" pitchFamily="34" charset="0"/>
            </a:endParaRPr>
          </a:p>
          <a:p>
            <a:pPr>
              <a:buNone/>
            </a:pPr>
            <a:r>
              <a:rPr lang="en-US" sz="1800" b="1" smtClean="0">
                <a:latin typeface="Arial" pitchFamily="34" charset="0"/>
                <a:cs typeface="Arial" pitchFamily="34" charset="0"/>
              </a:rPr>
              <a:t>        P.M. UMA MAHESWARI VS THE SUB REGISTRAR ON 2 NOVEMBER, 2020</a:t>
            </a:r>
          </a:p>
          <a:p>
            <a:pPr>
              <a:buNone/>
            </a:pPr>
            <a:endParaRPr lang="en-US" sz="1800" b="1" smtClean="0">
              <a:latin typeface="Arial" pitchFamily="34" charset="0"/>
              <a:cs typeface="Arial" pitchFamily="34" charset="0"/>
            </a:endParaRPr>
          </a:p>
          <a:p>
            <a:pPr>
              <a:buNone/>
            </a:pPr>
            <a:r>
              <a:rPr lang="en-US" sz="1800" b="1" smtClean="0">
                <a:latin typeface="Arial" pitchFamily="34" charset="0"/>
                <a:cs typeface="Arial" pitchFamily="34" charset="0"/>
              </a:rPr>
              <a:t>2. GUJARAT HIGH COURT: R/SPECIAL CIVIL APPLICATION NO. 15298 OF 2020              BANK OF BARODA VS STATE OF GUJARAT DECIDED  ON 17 DECEMBER, 2020</a:t>
            </a:r>
          </a:p>
          <a:p>
            <a:pPr>
              <a:buNone/>
            </a:pPr>
            <a:endParaRPr lang="en-US" sz="1800" b="1" smtClean="0">
              <a:latin typeface="Arial" pitchFamily="34" charset="0"/>
              <a:cs typeface="Arial" pitchFamily="34" charset="0"/>
            </a:endParaRPr>
          </a:p>
          <a:p>
            <a:pPr>
              <a:buNone/>
            </a:pPr>
            <a:r>
              <a:rPr lang="en-US" sz="1800" b="1" smtClean="0">
                <a:latin typeface="Arial" pitchFamily="34" charset="0"/>
                <a:cs typeface="Arial" pitchFamily="34" charset="0"/>
              </a:rPr>
              <a:t>3. BOMBAY HIGH COURT: WRIT PETITION (ST.) NO. 92816 OF 2020</a:t>
            </a:r>
            <a:endParaRPr lang="en-US" sz="1800" smtClean="0">
              <a:latin typeface="Arial" pitchFamily="34" charset="0"/>
              <a:cs typeface="Arial" pitchFamily="34" charset="0"/>
            </a:endParaRPr>
          </a:p>
          <a:p>
            <a:pPr>
              <a:buNone/>
            </a:pPr>
            <a:r>
              <a:rPr lang="en-US" sz="1800" b="1" smtClean="0">
                <a:latin typeface="Arial" pitchFamily="34" charset="0"/>
                <a:cs typeface="Arial" pitchFamily="34" charset="0"/>
              </a:rPr>
              <a:t>        STATE BANK OF INDIA, THRU ITS CM VS THE STATE OF MAHARASHTRA,  DECIDED ON 17 DEC., 2020</a:t>
            </a:r>
            <a:endParaRPr lang="en-US" sz="1800" smtClean="0">
              <a:latin typeface="Arial" pitchFamily="34" charset="0"/>
              <a:cs typeface="Arial" pitchFamily="34" charset="0"/>
            </a:endParaRPr>
          </a:p>
          <a:p>
            <a:pPr>
              <a:buNone/>
            </a:pPr>
            <a:r>
              <a:rPr lang="en-US" sz="1800" b="1" smtClean="0">
                <a:latin typeface="Arial" pitchFamily="34" charset="0"/>
                <a:cs typeface="Arial" pitchFamily="34" charset="0"/>
              </a:rPr>
              <a:t>  </a:t>
            </a:r>
            <a:endParaRPr lang="en-US" sz="1800" smtClean="0">
              <a:latin typeface="Arial" pitchFamily="34" charset="0"/>
              <a:cs typeface="Arial" pitchFamily="34" charset="0"/>
            </a:endParaRPr>
          </a:p>
          <a:p>
            <a:pPr>
              <a:buNone/>
            </a:pPr>
            <a:endParaRPr lang="en-US" sz="1800" smtClean="0">
              <a:latin typeface="Arial" pitchFamily="34" charset="0"/>
              <a:cs typeface="Arial" pitchFamily="34" charset="0"/>
            </a:endParaRPr>
          </a:p>
          <a:p>
            <a:pPr>
              <a:buNone/>
            </a:pPr>
            <a:endParaRPr lang="en-US" sz="1400"/>
          </a:p>
        </p:txBody>
      </p:sp>
    </p:spTree>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33400" y="304800"/>
            <a:ext cx="8229600" cy="1143000"/>
          </a:xfrm>
        </p:spPr>
        <p:txBody>
          <a:bodyPr>
            <a:normAutofit/>
          </a:bodyPr>
          <a:lstStyle/>
          <a:p>
            <a:r>
              <a:rPr lang="en-US" sz="2400" smtClean="0">
                <a:latin typeface="Arial" pitchFamily="34" charset="0"/>
                <a:cs typeface="Arial" pitchFamily="34" charset="0"/>
              </a:rPr>
              <a:t>SARFAESI ACT SECTION 26B AMENDMERNTS EFFECTIVE FROM 24.01.2020</a:t>
            </a:r>
            <a:endParaRPr lang="en-US" sz="2400">
              <a:latin typeface="Arial" pitchFamily="34" charset="0"/>
              <a:cs typeface="Arial" pitchFamily="34" charset="0"/>
            </a:endParaRPr>
          </a:p>
        </p:txBody>
      </p:sp>
      <p:sp>
        <p:nvSpPr>
          <p:cNvPr id="3" name="Content Placeholder 2"/>
          <p:cNvSpPr>
            <a:spLocks noGrp="1"/>
          </p:cNvSpPr>
          <p:nvPr>
            <p:ph idx="1"/>
          </p:nvPr>
        </p:nvSpPr>
        <p:spPr/>
        <p:txBody>
          <a:bodyPr>
            <a:normAutofit fontScale="55000" lnSpcReduction="20000"/>
          </a:bodyPr>
          <a:lstStyle/>
          <a:p>
            <a:r>
              <a:rPr lang="en-US" sz="3300" b="1" smtClean="0">
                <a:latin typeface="Arial" pitchFamily="34" charset="0"/>
                <a:cs typeface="Arial" pitchFamily="34" charset="0"/>
              </a:rPr>
              <a:t>Who is required to register security interest w.e.f. 24.01.2020 with  CERSAI? </a:t>
            </a:r>
          </a:p>
          <a:p>
            <a:endParaRPr lang="en-US" sz="3300" smtClean="0">
              <a:latin typeface="Arial" pitchFamily="34" charset="0"/>
              <a:cs typeface="Arial" pitchFamily="34" charset="0"/>
            </a:endParaRPr>
          </a:p>
          <a:p>
            <a:r>
              <a:rPr lang="en-US" sz="3300" smtClean="0">
                <a:latin typeface="Arial" pitchFamily="34" charset="0"/>
                <a:cs typeface="Arial" pitchFamily="34" charset="0"/>
              </a:rPr>
              <a:t> A secured creditor </a:t>
            </a:r>
          </a:p>
          <a:p>
            <a:endParaRPr lang="en-US" sz="3300" smtClean="0">
              <a:latin typeface="Arial" pitchFamily="34" charset="0"/>
              <a:cs typeface="Arial" pitchFamily="34" charset="0"/>
            </a:endParaRPr>
          </a:p>
          <a:p>
            <a:r>
              <a:rPr lang="en-US" sz="3300" smtClean="0">
                <a:latin typeface="Arial" pitchFamily="34" charset="0"/>
                <a:cs typeface="Arial" pitchFamily="34" charset="0"/>
              </a:rPr>
              <a:t> A party (not being a financial institution or bank) having attachment order on a property from a civil court or any other authority </a:t>
            </a:r>
          </a:p>
          <a:p>
            <a:pPr>
              <a:buNone/>
            </a:pPr>
            <a:endParaRPr lang="en-US" sz="3300" smtClean="0">
              <a:latin typeface="Arial" pitchFamily="34" charset="0"/>
              <a:cs typeface="Arial" pitchFamily="34" charset="0"/>
            </a:endParaRPr>
          </a:p>
          <a:p>
            <a:r>
              <a:rPr lang="en-US" sz="3300" smtClean="0">
                <a:latin typeface="Arial" pitchFamily="34" charset="0"/>
                <a:cs typeface="Arial" pitchFamily="34" charset="0"/>
              </a:rPr>
              <a:t> Tax authority on issuance of an attachment order for recovery of tax dues</a:t>
            </a:r>
          </a:p>
          <a:p>
            <a:pPr>
              <a:buNone/>
            </a:pPr>
            <a:r>
              <a:rPr lang="en-US" sz="3300" smtClean="0">
                <a:latin typeface="Arial" pitchFamily="34" charset="0"/>
                <a:cs typeface="Arial" pitchFamily="34" charset="0"/>
              </a:rPr>
              <a:t> </a:t>
            </a:r>
          </a:p>
          <a:p>
            <a:r>
              <a:rPr lang="en-US" sz="3300" smtClean="0">
                <a:latin typeface="Arial" pitchFamily="34" charset="0"/>
                <a:cs typeface="Arial" pitchFamily="34" charset="0"/>
              </a:rPr>
              <a:t> Any other authority or officer of the Central Government or any State Government or local authority on issuance of an order for attachment of any property for recovery of any government dues </a:t>
            </a:r>
          </a:p>
          <a:p>
            <a:endParaRPr lang="en-US" sz="3300" smtClean="0">
              <a:latin typeface="Arial" pitchFamily="34" charset="0"/>
              <a:cs typeface="Arial" pitchFamily="34" charset="0"/>
            </a:endParaRPr>
          </a:p>
          <a:p>
            <a:endParaRPr lang="en-US" sz="3300" smtClean="0">
              <a:latin typeface="Arial" pitchFamily="34" charset="0"/>
              <a:cs typeface="Arial" pitchFamily="34" charset="0"/>
            </a:endParaRPr>
          </a:p>
          <a:p>
            <a:pPr>
              <a:buNone/>
            </a:pPr>
            <a:r>
              <a:rPr lang="en-US" sz="3300" smtClean="0">
                <a:latin typeface="Arial" pitchFamily="34" charset="0"/>
                <a:cs typeface="Arial" pitchFamily="34" charset="0"/>
              </a:rPr>
              <a:t> </a:t>
            </a:r>
          </a:p>
          <a:p>
            <a:pPr>
              <a:buNone/>
            </a:pPr>
            <a:r>
              <a:rPr lang="en-US" b="1" smtClean="0"/>
              <a:t>                                                   </a:t>
            </a:r>
            <a:endParaRPr lang="en-US" smtClean="0"/>
          </a:p>
          <a:p>
            <a:pPr>
              <a:buNone/>
            </a:pPr>
            <a:r>
              <a:rPr lang="en-US" b="1" smtClean="0"/>
              <a:t>                           </a:t>
            </a:r>
            <a:endParaRPr lang="en-US" smtClean="0"/>
          </a:p>
          <a:p>
            <a:endParaRPr lang="en-US"/>
          </a:p>
        </p:txBody>
      </p:sp>
    </p:spTree>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a:latin typeface="Arial" pitchFamily="34" charset="0"/>
                <a:cs typeface="Arial" pitchFamily="34" charset="0"/>
              </a:rPr>
              <a:t>SARFAESI 2002: STEP BY STEP ACTIONS POINTS</a:t>
            </a:r>
          </a:p>
        </p:txBody>
      </p:sp>
      <p:sp>
        <p:nvSpPr>
          <p:cNvPr id="3" name="Content Placeholder 2"/>
          <p:cNvSpPr>
            <a:spLocks noGrp="1"/>
          </p:cNvSpPr>
          <p:nvPr>
            <p:ph idx="1"/>
          </p:nvPr>
        </p:nvSpPr>
        <p:spPr/>
        <p:txBody>
          <a:bodyPr>
            <a:noAutofit/>
          </a:bodyPr>
          <a:lstStyle/>
          <a:p>
            <a:pPr>
              <a:lnSpc>
                <a:spcPct val="110000"/>
              </a:lnSpc>
              <a:spcBef>
                <a:spcPct val="50000"/>
              </a:spcBef>
              <a:buFont typeface="Wingdings" pitchFamily="2" charset="2"/>
              <a:buChar char="Ø"/>
            </a:pPr>
            <a:r>
              <a:rPr lang="en-US" sz="1800">
                <a:latin typeface="Arial" pitchFamily="34" charset="0"/>
                <a:cs typeface="Arial" pitchFamily="34" charset="0"/>
              </a:rPr>
              <a:t>REFUNDS IF EXCESS. SECTION 13(7)(MAXIMUM WITHIN 15 DAYS)</a:t>
            </a:r>
          </a:p>
          <a:p>
            <a:pPr>
              <a:lnSpc>
                <a:spcPct val="110000"/>
              </a:lnSpc>
              <a:spcBef>
                <a:spcPct val="50000"/>
              </a:spcBef>
              <a:buFont typeface="Wingdings" pitchFamily="2" charset="2"/>
              <a:buChar char="Ø"/>
            </a:pPr>
            <a:r>
              <a:rPr lang="en-US" sz="1800">
                <a:latin typeface="Arial" pitchFamily="34" charset="0"/>
                <a:cs typeface="Arial" pitchFamily="34" charset="0"/>
              </a:rPr>
              <a:t>FOR SHORTFALL SUIT (DRT / DIST / HIGH COURT)13(10</a:t>
            </a:r>
            <a:r>
              <a:rPr lang="en-US" sz="1800" smtClean="0">
                <a:latin typeface="Arial" pitchFamily="34" charset="0"/>
                <a:cs typeface="Arial" pitchFamily="34" charset="0"/>
              </a:rPr>
              <a:t>).</a:t>
            </a:r>
          </a:p>
          <a:p>
            <a:pPr>
              <a:lnSpc>
                <a:spcPct val="110000"/>
              </a:lnSpc>
              <a:spcBef>
                <a:spcPct val="50000"/>
              </a:spcBef>
              <a:buFont typeface="Wingdings" pitchFamily="2" charset="2"/>
              <a:buChar char="Ø"/>
            </a:pPr>
            <a:r>
              <a:rPr lang="en-US" sz="1800" b="1" smtClean="0">
                <a:latin typeface="Arial" pitchFamily="34" charset="0"/>
                <a:cs typeface="Arial" pitchFamily="34" charset="0"/>
              </a:rPr>
              <a:t>SECTION 29:If any person contravene or attempts to contravene or abets the contravention of the provisions of this act or any such rules made there under, he/she shall be punishable with imprisonment for a term which may extend to one year or with fine or with both.</a:t>
            </a:r>
          </a:p>
          <a:p>
            <a:endParaRPr lang="en-US" sz="1800" b="1" smtClean="0">
              <a:latin typeface="Arial" pitchFamily="34" charset="0"/>
              <a:cs typeface="Arial" pitchFamily="34" charset="0"/>
            </a:endParaRPr>
          </a:p>
          <a:p>
            <a:r>
              <a:rPr lang="en-US" sz="1800" b="1" smtClean="0">
                <a:latin typeface="Arial" pitchFamily="34" charset="0"/>
                <a:cs typeface="Arial" pitchFamily="34" charset="0"/>
              </a:rPr>
              <a:t>PROTECTION </a:t>
            </a:r>
            <a:r>
              <a:rPr lang="en-US" sz="1800" b="1">
                <a:latin typeface="Arial" pitchFamily="34" charset="0"/>
                <a:cs typeface="Arial" pitchFamily="34" charset="0"/>
              </a:rPr>
              <a:t>TO BANKER SEC.32(Priyanka Srivastava (Mrs.)  &amp;  Another V/s. State of UP &amp; others(PNBHFL)S.C. Criminal Appeal No.781 of 2012  decided on 19.03.2015 </a:t>
            </a:r>
          </a:p>
          <a:p>
            <a:pPr>
              <a:lnSpc>
                <a:spcPct val="110000"/>
              </a:lnSpc>
              <a:spcBef>
                <a:spcPct val="50000"/>
              </a:spcBef>
              <a:buFont typeface="Wingdings" pitchFamily="2" charset="2"/>
              <a:buChar char="Ø"/>
            </a:pPr>
            <a:r>
              <a:rPr lang="en-US" sz="1800">
                <a:latin typeface="Arial" pitchFamily="34" charset="0"/>
                <a:cs typeface="Arial" pitchFamily="34" charset="0"/>
              </a:rPr>
              <a:t>OFFENCES BY COMPNIES SEC.33</a:t>
            </a:r>
          </a:p>
          <a:p>
            <a:pPr>
              <a:lnSpc>
                <a:spcPct val="110000"/>
              </a:lnSpc>
              <a:spcBef>
                <a:spcPct val="50000"/>
              </a:spcBef>
              <a:buFont typeface="Wingdings" pitchFamily="2" charset="2"/>
              <a:buChar char="Ø"/>
            </a:pPr>
            <a:r>
              <a:rPr lang="en-US" sz="1800" smtClean="0">
                <a:latin typeface="Arial" pitchFamily="34" charset="0"/>
                <a:cs typeface="Arial" pitchFamily="34" charset="0"/>
              </a:rPr>
              <a:t>CIVIL COURTS </a:t>
            </a:r>
            <a:r>
              <a:rPr lang="en-US" sz="1800">
                <a:latin typeface="Arial" pitchFamily="34" charset="0"/>
                <a:cs typeface="Arial" pitchFamily="34" charset="0"/>
              </a:rPr>
              <a:t>NO JURISDICTION SEC.34</a:t>
            </a:r>
          </a:p>
          <a:p>
            <a:pPr>
              <a:lnSpc>
                <a:spcPct val="110000"/>
              </a:lnSpc>
              <a:spcBef>
                <a:spcPct val="50000"/>
              </a:spcBef>
              <a:buFont typeface="Wingdings" pitchFamily="2" charset="2"/>
              <a:buChar char="Ø"/>
            </a:pPr>
            <a:r>
              <a:rPr lang="en-US" sz="1800">
                <a:latin typeface="Arial" pitchFamily="34" charset="0"/>
                <a:cs typeface="Arial" pitchFamily="34" charset="0"/>
              </a:rPr>
              <a:t>ACT IS OVER RIDING TO  ALL ACTS </a:t>
            </a:r>
            <a:r>
              <a:rPr lang="en-US" sz="1800" smtClean="0">
                <a:latin typeface="Arial" pitchFamily="34" charset="0"/>
                <a:cs typeface="Arial" pitchFamily="34" charset="0"/>
              </a:rPr>
              <a:t>SEC.35</a:t>
            </a:r>
            <a:endParaRPr lang="en-US" sz="180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t>HAND BOOK ON</a:t>
            </a:r>
            <a:br>
              <a:rPr lang="en-US" sz="2400" smtClean="0"/>
            </a:br>
            <a:r>
              <a:rPr lang="en-US" sz="2400" smtClean="0"/>
              <a:t> ENFORCEMENT OF SECURITY INTEREST</a:t>
            </a:r>
            <a:endParaRPr lang="en-US" sz="2400"/>
          </a:p>
        </p:txBody>
      </p:sp>
      <p:pic>
        <p:nvPicPr>
          <p:cNvPr id="1026" name="Picture 2"/>
          <p:cNvPicPr>
            <a:picLocks noGrp="1" noChangeAspect="1" noChangeArrowheads="1"/>
          </p:cNvPicPr>
          <p:nvPr>
            <p:ph idx="1"/>
          </p:nvPr>
        </p:nvPicPr>
        <p:blipFill>
          <a:blip r:embed="rId2"/>
          <a:stretch>
            <a:fillRect/>
          </a:stretch>
        </p:blipFill>
        <p:spPr bwMode="auto">
          <a:xfrm>
            <a:off x="2887607" y="1600200"/>
            <a:ext cx="3368786" cy="4708525"/>
          </a:xfrm>
          <a:prstGeom prst="rect">
            <a:avLst/>
          </a:prstGeom>
          <a:noFill/>
          <a:ln w="9525">
            <a:noFill/>
            <a:miter lim="800000"/>
          </a:ln>
          <a:effectLst/>
        </p:spPr>
      </p:pic>
    </p:spTree>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t>HAND BOOK ON</a:t>
            </a:r>
            <a:br>
              <a:rPr lang="en-US" sz="2400" smtClean="0"/>
            </a:br>
            <a:r>
              <a:rPr lang="en-US" sz="2400" smtClean="0"/>
              <a:t> ENFORCEMENT OF SECURITY INTEREST</a:t>
            </a:r>
            <a:endParaRPr lang="en-US" sz="2400"/>
          </a:p>
        </p:txBody>
      </p:sp>
      <p:pic>
        <p:nvPicPr>
          <p:cNvPr id="2050" name="Picture 2"/>
          <p:cNvPicPr>
            <a:picLocks noGrp="1" noChangeAspect="1" noChangeArrowheads="1"/>
          </p:cNvPicPr>
          <p:nvPr>
            <p:ph idx="1"/>
          </p:nvPr>
        </p:nvPicPr>
        <p:blipFill>
          <a:blip r:embed="rId2"/>
          <a:stretch>
            <a:fillRect/>
          </a:stretch>
        </p:blipFill>
        <p:spPr bwMode="auto">
          <a:xfrm>
            <a:off x="3016169" y="1600200"/>
            <a:ext cx="3111662" cy="4708525"/>
          </a:xfrm>
          <a:prstGeom prst="rect">
            <a:avLst/>
          </a:prstGeom>
          <a:noFill/>
          <a:ln w="9525">
            <a:noFill/>
            <a:miter lim="800000"/>
          </a:ln>
          <a:effectLst/>
        </p:spPr>
      </p:pic>
    </p:spTree>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t>HAND BOOK ON</a:t>
            </a:r>
            <a:br>
              <a:rPr lang="en-US" sz="2400" smtClean="0"/>
            </a:br>
            <a:r>
              <a:rPr lang="en-US" sz="2400" smtClean="0"/>
              <a:t> ENFORCEMENT OF SECURITY INTEREST</a:t>
            </a:r>
            <a:endParaRPr lang="en-US" sz="2400"/>
          </a:p>
        </p:txBody>
      </p:sp>
      <p:pic>
        <p:nvPicPr>
          <p:cNvPr id="3074" name="Picture 2"/>
          <p:cNvPicPr>
            <a:picLocks noGrp="1" noChangeAspect="1" noChangeArrowheads="1"/>
          </p:cNvPicPr>
          <p:nvPr>
            <p:ph idx="1"/>
          </p:nvPr>
        </p:nvPicPr>
        <p:blipFill>
          <a:blip r:embed="rId2"/>
          <a:stretch>
            <a:fillRect/>
          </a:stretch>
        </p:blipFill>
        <p:spPr bwMode="auto">
          <a:xfrm>
            <a:off x="2972839" y="1600200"/>
            <a:ext cx="3198321" cy="4708525"/>
          </a:xfrm>
          <a:prstGeom prst="rect">
            <a:avLst/>
          </a:prstGeom>
          <a:noFill/>
          <a:ln w="9525">
            <a:noFill/>
            <a:miter lim="800000"/>
          </a:ln>
          <a:effectLst/>
        </p:spPr>
      </p:pic>
    </p:spTree>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sz="2400" smtClean="0"/>
              <a:t>HAND BOOK ON</a:t>
            </a:r>
            <a:br>
              <a:rPr lang="en-US" sz="2400" smtClean="0"/>
            </a:br>
            <a:r>
              <a:rPr lang="en-US" sz="2400" smtClean="0"/>
              <a:t> ENFORCEMENT OF SECURITY INTEREST</a:t>
            </a:r>
            <a:br>
              <a:rPr lang="en-US" sz="2400" smtClean="0"/>
            </a:br>
            <a:r>
              <a:rPr lang="en-US" sz="2400" smtClean="0"/>
              <a:t>ORDER FORM</a:t>
            </a:r>
            <a:endParaRPr lang="en-US" sz="2400"/>
          </a:p>
        </p:txBody>
      </p:sp>
      <p:sp>
        <p:nvSpPr>
          <p:cNvPr id="3" name="Content Placeholder 2"/>
          <p:cNvSpPr>
            <a:spLocks noGrp="1"/>
          </p:cNvSpPr>
          <p:nvPr>
            <p:ph idx="1"/>
          </p:nvPr>
        </p:nvSpPr>
        <p:spPr/>
        <p:txBody>
          <a:bodyPr>
            <a:normAutofit/>
          </a:bodyPr>
          <a:lstStyle/>
          <a:p>
            <a:r>
              <a:rPr lang="en-US" sz="1700" b="1" smtClean="0">
                <a:latin typeface="Arial" pitchFamily="34" charset="0"/>
                <a:cs typeface="Arial" pitchFamily="34" charset="0"/>
              </a:rPr>
              <a:t>BOOK ORDER FORM</a:t>
            </a:r>
            <a:endParaRPr lang="en-US" sz="1700" smtClean="0">
              <a:latin typeface="Arial" pitchFamily="34" charset="0"/>
              <a:cs typeface="Arial" pitchFamily="34" charset="0"/>
            </a:endParaRPr>
          </a:p>
          <a:p>
            <a:r>
              <a:rPr lang="en-US" sz="1700" b="1" smtClean="0">
                <a:latin typeface="Arial" pitchFamily="34" charset="0"/>
                <a:cs typeface="Arial" pitchFamily="34" charset="0"/>
              </a:rPr>
              <a:t>Please credit the cost of book and courier cost to the account  &amp; send the following format to the publisher Mrs. Rekha Kininge by email  to email id: </a:t>
            </a:r>
            <a:r>
              <a:rPr lang="en-US" sz="1700" b="1" u="sng" smtClean="0">
                <a:latin typeface="Arial" pitchFamily="34" charset="0"/>
                <a:cs typeface="Arial" pitchFamily="34" charset="0"/>
                <a:hlinkClick r:id="rId2"/>
              </a:rPr>
              <a:t>rmksierbook@gmail.com</a:t>
            </a:r>
            <a:r>
              <a:rPr lang="en-US" sz="1700" b="1" smtClean="0">
                <a:latin typeface="Arial" pitchFamily="34" charset="0"/>
                <a:cs typeface="Arial" pitchFamily="34" charset="0"/>
              </a:rPr>
              <a:t> or  what’s up to mobile no. 9420346279 </a:t>
            </a:r>
            <a:endParaRPr lang="en-US" sz="1700" smtClean="0">
              <a:latin typeface="Arial" pitchFamily="34" charset="0"/>
              <a:cs typeface="Arial" pitchFamily="34" charset="0"/>
            </a:endParaRPr>
          </a:p>
          <a:p>
            <a:r>
              <a:rPr lang="en-US" sz="1700" b="1" smtClean="0">
                <a:latin typeface="Arial" pitchFamily="34" charset="0"/>
                <a:cs typeface="Arial" pitchFamily="34" charset="0"/>
              </a:rPr>
              <a:t>BOOKING INSTRUCTIONS                                                                                                                                                                                                  Please credit booking amount to the SB Account of Mrs. Rekha Mohan Kininge                                                                                                                                                                                                                          SB A/c. No.20194939538 at  State Bank of India,                                                                                                                                                                       SPBB Branch, Rajarampuri, Kolhapur.                                                                                                                                                                 IFSC Code: SBIN0004257</a:t>
            </a:r>
          </a:p>
          <a:p>
            <a:endParaRPr lang="en-US" sz="1700" smtClean="0">
              <a:latin typeface="Arial" pitchFamily="34" charset="0"/>
              <a:cs typeface="Arial" pitchFamily="34" charset="0"/>
            </a:endParaRPr>
          </a:p>
          <a:p>
            <a:endParaRPr lang="en-US"/>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SARFAESI 2002</a:t>
            </a:r>
          </a:p>
        </p:txBody>
      </p:sp>
      <p:sp>
        <p:nvSpPr>
          <p:cNvPr id="3" name="Content Placeholder 2"/>
          <p:cNvSpPr>
            <a:spLocks noGrp="1"/>
          </p:cNvSpPr>
          <p:nvPr>
            <p:ph idx="1"/>
          </p:nvPr>
        </p:nvSpPr>
        <p:spPr/>
        <p:txBody>
          <a:bodyPr>
            <a:normAutofit/>
          </a:bodyPr>
          <a:lstStyle/>
          <a:p>
            <a:r>
              <a:rPr lang="en-IN" sz="1900" b="1">
                <a:latin typeface="Arial" pitchFamily="34" charset="0"/>
                <a:cs typeface="Arial" pitchFamily="34" charset="0"/>
              </a:rPr>
              <a:t>BORROWER</a:t>
            </a:r>
            <a:r>
              <a:rPr lang="en-IN" sz="1900">
                <a:latin typeface="Arial" pitchFamily="34" charset="0"/>
                <a:cs typeface="Arial" pitchFamily="34" charset="0"/>
              </a:rPr>
              <a:t>: means any person who has been granted financial  assistance by any bank  or fin. inst. or who has given any guarantee or created any mortgage or pledge as security for financial  assistance granted by the bank or fin.inst. and includes a person who becomes borrower of ARC consequent upon acquisition by it of any rights or interest of any bank or fin.inst. in relation to such financial  assistance(or who has raised the funds through the debt securities).(u/s 2f)</a:t>
            </a:r>
          </a:p>
          <a:p>
            <a:endParaRPr lang="en-IN" sz="1900">
              <a:latin typeface="Arial" pitchFamily="34" charset="0"/>
              <a:cs typeface="Arial" pitchFamily="34" charset="0"/>
            </a:endParaRPr>
          </a:p>
          <a:p>
            <a:r>
              <a:rPr lang="en-IN" sz="1900" b="1">
                <a:latin typeface="Arial" pitchFamily="34" charset="0"/>
                <a:cs typeface="Arial" pitchFamily="34" charset="0"/>
              </a:rPr>
              <a:t>DEBT</a:t>
            </a:r>
            <a:r>
              <a:rPr lang="en-IN" sz="1900">
                <a:latin typeface="Arial" pitchFamily="34" charset="0"/>
                <a:cs typeface="Arial" pitchFamily="34" charset="0"/>
              </a:rPr>
              <a:t>:  shall have the meaning assigned to it in Clause (g) of Section 2 of RDDBF  act 1993 and includes unpaid portion of purchase price of any tangible asset given on hire purchase/lease/conditional lease/conditional </a:t>
            </a:r>
            <a:r>
              <a:rPr lang="en-IN" sz="1900" smtClean="0">
                <a:latin typeface="Arial" pitchFamily="34" charset="0"/>
                <a:cs typeface="Arial" pitchFamily="34" charset="0"/>
              </a:rPr>
              <a:t>sale </a:t>
            </a:r>
            <a:r>
              <a:rPr lang="en-IN" sz="1900">
                <a:latin typeface="Arial" pitchFamily="34" charset="0"/>
                <a:cs typeface="Arial" pitchFamily="34" charset="0"/>
              </a:rPr>
              <a:t>any right/ title or interest  on any intangible asset and debt securities.(u/s 2 (ha)                        </a:t>
            </a:r>
            <a:r>
              <a:rPr lang="en-IN"/>
              <a:t>                    </a:t>
            </a:r>
          </a:p>
          <a:p>
            <a:pPr>
              <a:buNone/>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r>
              <a:rPr lang="en-US" sz="2400" smtClean="0"/>
              <a:t>HAND BOOK ON</a:t>
            </a:r>
            <a:br>
              <a:rPr lang="en-US" sz="2400" smtClean="0"/>
            </a:br>
            <a:r>
              <a:rPr lang="en-US" sz="2400" smtClean="0"/>
              <a:t> ENFORCEMENT OF SECURITY INTEREST</a:t>
            </a:r>
            <a:br>
              <a:rPr lang="en-US" sz="2400" smtClean="0"/>
            </a:br>
            <a:r>
              <a:rPr lang="en-US" sz="2400" smtClean="0"/>
              <a:t>ORDER FORM</a:t>
            </a:r>
            <a:endParaRPr lang="en-US" sz="2400"/>
          </a:p>
        </p:txBody>
      </p:sp>
      <p:sp>
        <p:nvSpPr>
          <p:cNvPr id="3" name="Content Placeholder 2"/>
          <p:cNvSpPr>
            <a:spLocks noGrp="1"/>
          </p:cNvSpPr>
          <p:nvPr>
            <p:ph idx="1"/>
          </p:nvPr>
        </p:nvSpPr>
        <p:spPr/>
        <p:txBody>
          <a:bodyPr>
            <a:normAutofit fontScale="55000" lnSpcReduction="20000"/>
          </a:bodyPr>
          <a:lstStyle/>
          <a:p>
            <a:r>
              <a:rPr lang="en-US" b="1" smtClean="0"/>
              <a:t>To, </a:t>
            </a:r>
            <a:endParaRPr lang="en-US" smtClean="0"/>
          </a:p>
          <a:p>
            <a:r>
              <a:rPr lang="en-US" b="1" smtClean="0"/>
              <a:t>Mrs. Rekha Mohan Kininge,                                                                                                                                                                                                  6, Jyotirling Colony,                                                                                                                                                                                                  Jagtapnagar, Pachgaon Road,                                                                                                                                                                                           Kolhapur 416007</a:t>
            </a:r>
            <a:endParaRPr lang="en-US" smtClean="0"/>
          </a:p>
          <a:p>
            <a:r>
              <a:rPr lang="en-US" b="1" smtClean="0"/>
              <a:t>Respected Madam,</a:t>
            </a:r>
            <a:endParaRPr lang="en-US" smtClean="0"/>
          </a:p>
          <a:p>
            <a:r>
              <a:rPr lang="en-US" b="1" smtClean="0"/>
              <a:t>SUPPLY OF BOOK:HANDBOOK ON ENFORCEMENT OF SECURITY INTEREST(SARFAESI ACT 2002)</a:t>
            </a:r>
            <a:endParaRPr lang="en-US" smtClean="0"/>
          </a:p>
          <a:p>
            <a:r>
              <a:rPr lang="en-US" b="1" smtClean="0"/>
              <a:t>We have credited amount of Rs.              to your account as detailed below. </a:t>
            </a:r>
            <a:endParaRPr lang="en-US" smtClean="0"/>
          </a:p>
          <a:p>
            <a:pPr lvl="0"/>
            <a:r>
              <a:rPr lang="en-US" b="1" smtClean="0"/>
              <a:t>Amount Credited</a:t>
            </a:r>
            <a:endParaRPr lang="en-US" smtClean="0"/>
          </a:p>
          <a:p>
            <a:pPr lvl="0"/>
            <a:r>
              <a:rPr lang="en-US" b="1" smtClean="0"/>
              <a:t> Name of the Bank, </a:t>
            </a:r>
            <a:endParaRPr lang="en-US" smtClean="0"/>
          </a:p>
          <a:p>
            <a:pPr lvl="0"/>
            <a:r>
              <a:rPr lang="en-US" b="1" smtClean="0"/>
              <a:t>Reference No.</a:t>
            </a:r>
            <a:endParaRPr lang="en-US" smtClean="0"/>
          </a:p>
          <a:p>
            <a:pPr lvl="0"/>
            <a:r>
              <a:rPr lang="en-US" b="1" smtClean="0"/>
              <a:t>The date of remittance.</a:t>
            </a:r>
            <a:endParaRPr lang="en-US" smtClean="0"/>
          </a:p>
          <a:p>
            <a:pPr lvl="0"/>
            <a:r>
              <a:rPr lang="en-US" b="1" smtClean="0"/>
              <a:t>Name, address and the mobile number of the person to whom the packing containing the book/books to be sent.</a:t>
            </a:r>
            <a:endParaRPr lang="en-US" smtClean="0"/>
          </a:p>
          <a:p>
            <a:r>
              <a:rPr lang="en-US" b="1" smtClean="0"/>
              <a:t>Please send the        copies of  book on above address.</a:t>
            </a:r>
            <a:endParaRPr lang="en-US" smtClean="0"/>
          </a:p>
          <a:p>
            <a:r>
              <a:rPr lang="en-US" b="1" smtClean="0"/>
              <a:t>Yours faithfully,</a:t>
            </a:r>
            <a:endParaRPr lang="en-US" smtClean="0"/>
          </a:p>
          <a:p>
            <a:r>
              <a:rPr lang="en-US" b="1" smtClean="0"/>
              <a:t>Name:</a:t>
            </a:r>
            <a:endParaRPr lang="en-US" smtClean="0"/>
          </a:p>
          <a:p>
            <a:r>
              <a:rPr lang="en-US" b="1" smtClean="0"/>
              <a:t>Mobile No.</a:t>
            </a:r>
            <a:endParaRPr lang="en-US" smtClean="0"/>
          </a:p>
          <a:p>
            <a:endParaRPr lang="en-US"/>
          </a:p>
        </p:txBody>
      </p:sp>
    </p:spTree>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Autofit/>
          </a:bodyPr>
          <a:lstStyle/>
          <a:p>
            <a:r>
              <a:rPr lang="en-US" sz="2400" smtClean="0"/>
              <a:t>HAND BOOK ON</a:t>
            </a:r>
            <a:br>
              <a:rPr lang="en-US" sz="2400" smtClean="0"/>
            </a:br>
            <a:r>
              <a:rPr lang="en-US" sz="2400" smtClean="0"/>
              <a:t> ENFORCEMENT OF SECURITY INTEREST</a:t>
            </a:r>
            <a:br>
              <a:rPr lang="en-US" sz="2400" smtClean="0"/>
            </a:br>
            <a:r>
              <a:rPr lang="en-US" sz="2400" smtClean="0"/>
              <a:t>ORDER FORM</a:t>
            </a:r>
            <a:endParaRPr lang="en-US" sz="2400"/>
          </a:p>
        </p:txBody>
      </p:sp>
      <p:graphicFrame>
        <p:nvGraphicFramePr>
          <p:cNvPr id="4" name="Content Placeholder 3"/>
          <p:cNvGraphicFramePr>
            <a:graphicFrameLocks noGrp="1"/>
          </p:cNvGraphicFramePr>
          <p:nvPr>
            <p:ph idx="1"/>
          </p:nvPr>
        </p:nvGraphicFramePr>
        <p:xfrm>
          <a:off x="457200" y="1600200"/>
          <a:ext cx="8229600" cy="37795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vert="horz" wrap="square"/>
                    <a:lstStyle/>
                    <a:p>
                      <a:r>
                        <a:rPr kumimoji="0" lang="en-US" sz="1800" b="1" kern="1200" smtClean="0">
                          <a:solidFill>
                            <a:schemeClr val="lt1"/>
                          </a:solidFill>
                          <a:latin typeface="Arial" pitchFamily="34" charset="0"/>
                          <a:ea typeface="+mn-ea"/>
                          <a:cs typeface="Arial" pitchFamily="34" charset="0"/>
                        </a:rPr>
                        <a:t>No. of Copies Booked</a:t>
                      </a:r>
                      <a:endParaRPr lang="en-US">
                        <a:latin typeface="Arial" pitchFamily="34" charset="0"/>
                        <a:cs typeface="Arial" pitchFamily="34" charset="0"/>
                      </a:endParaRPr>
                    </a:p>
                  </a:txBody>
                  <a:tcPr/>
                </a:tc>
                <a:tc>
                  <a:txBody>
                    <a:bodyPr vert="horz" wrap="square"/>
                    <a:lstStyle/>
                    <a:p>
                      <a:r>
                        <a:rPr kumimoji="0" lang="en-US" sz="1800" b="1" kern="1200" smtClean="0">
                          <a:solidFill>
                            <a:schemeClr val="lt1"/>
                          </a:solidFill>
                          <a:latin typeface="Arial" pitchFamily="34" charset="0"/>
                          <a:ea typeface="+mn-ea"/>
                          <a:cs typeface="Arial" pitchFamily="34" charset="0"/>
                        </a:rPr>
                        <a:t> Cost of Book  per copy    (in Rs.)</a:t>
                      </a:r>
                      <a:endParaRPr lang="en-US">
                        <a:latin typeface="Arial" pitchFamily="34" charset="0"/>
                        <a:cs typeface="Arial" pitchFamily="34" charset="0"/>
                      </a:endParaRPr>
                    </a:p>
                  </a:txBody>
                  <a:tcPr/>
                </a:tc>
                <a:tc>
                  <a:txBody>
                    <a:bodyPr vert="horz" wrap="square"/>
                    <a:lstStyle/>
                    <a:p>
                      <a:r>
                        <a:rPr kumimoji="0" lang="en-US" sz="1800" b="1" kern="1200" smtClean="0">
                          <a:solidFill>
                            <a:schemeClr val="lt1"/>
                          </a:solidFill>
                          <a:latin typeface="Arial" pitchFamily="34" charset="0"/>
                          <a:ea typeface="+mn-ea"/>
                          <a:cs typeface="Arial" pitchFamily="34" charset="0"/>
                        </a:rPr>
                        <a:t>Courier Charges per copy</a:t>
                      </a:r>
                      <a:endParaRPr lang="en-US">
                        <a:latin typeface="Arial" pitchFamily="34" charset="0"/>
                        <a:cs typeface="Arial" pitchFamily="34" charset="0"/>
                      </a:endParaRPr>
                    </a:p>
                  </a:txBody>
                  <a:tcPr/>
                </a:tc>
              </a:tr>
              <a:tr h="370840">
                <a:tc>
                  <a:txBody>
                    <a:bodyPr vert="horz" wrap="square"/>
                    <a:lstStyle/>
                    <a:p>
                      <a:r>
                        <a:rPr kumimoji="0" lang="en-US" sz="1800" b="1" kern="1200" smtClean="0">
                          <a:solidFill>
                            <a:schemeClr val="dk1"/>
                          </a:solidFill>
                          <a:latin typeface="Arial" pitchFamily="34" charset="0"/>
                          <a:ea typeface="+mn-ea"/>
                          <a:cs typeface="Arial" pitchFamily="34" charset="0"/>
                        </a:rPr>
                        <a:t>1 to 3 copies </a:t>
                      </a:r>
                      <a:endParaRPr lang="en-US">
                        <a:latin typeface="Arial" pitchFamily="34" charset="0"/>
                        <a:cs typeface="Arial" pitchFamily="34" charset="0"/>
                      </a:endParaRPr>
                    </a:p>
                  </a:txBody>
                  <a:tcPr/>
                </a:tc>
                <a:tc>
                  <a:txBody>
                    <a:bodyPr vert="horz" wrap="square"/>
                    <a:lstStyle/>
                    <a:p>
                      <a:r>
                        <a:rPr lang="en-US" b="1" smtClean="0">
                          <a:latin typeface="Arial" pitchFamily="34" charset="0"/>
                          <a:cs typeface="Arial" pitchFamily="34" charset="0"/>
                        </a:rPr>
                        <a:t>600/- </a:t>
                      </a:r>
                      <a:endParaRPr lang="en-US" b="1">
                        <a:latin typeface="Arial" pitchFamily="34" charset="0"/>
                        <a:cs typeface="Arial" pitchFamily="34" charset="0"/>
                      </a:endParaRPr>
                    </a:p>
                  </a:txBody>
                  <a:tcPr/>
                </a:tc>
                <a:tc>
                  <a:txBody>
                    <a:bodyPr vert="horz" wrap="square"/>
                    <a:lstStyle/>
                    <a:p>
                      <a:r>
                        <a:rPr lang="en-US" b="1" smtClean="0">
                          <a:latin typeface="Arial" pitchFamily="34" charset="0"/>
                          <a:cs typeface="Arial" pitchFamily="34" charset="0"/>
                        </a:rPr>
                        <a:t>75/-</a:t>
                      </a:r>
                      <a:endParaRPr lang="en-US" b="1">
                        <a:latin typeface="Arial" pitchFamily="34" charset="0"/>
                        <a:cs typeface="Arial" pitchFamily="34" charset="0"/>
                      </a:endParaRPr>
                    </a:p>
                  </a:txBody>
                  <a:tcPr/>
                </a:tc>
              </a:tr>
              <a:tr h="370840">
                <a:tc>
                  <a:txBody>
                    <a:bodyPr vert="horz" wrap="square"/>
                    <a:lstStyle/>
                    <a:p>
                      <a:r>
                        <a:rPr kumimoji="0" lang="en-US" sz="1800" b="1" kern="1200" smtClean="0">
                          <a:solidFill>
                            <a:schemeClr val="dk1"/>
                          </a:solidFill>
                          <a:latin typeface="Arial" pitchFamily="34" charset="0"/>
                          <a:ea typeface="+mn-ea"/>
                          <a:cs typeface="Arial" pitchFamily="34" charset="0"/>
                        </a:rPr>
                        <a:t>SINGLE  ORDER OF BULK BOOKING</a:t>
                      </a:r>
                      <a:endParaRPr kumimoji="0" lang="en-US" sz="1800" kern="1200" smtClean="0">
                        <a:solidFill>
                          <a:schemeClr val="dk1"/>
                        </a:solidFill>
                        <a:latin typeface="Arial" pitchFamily="34" charset="0"/>
                        <a:ea typeface="+mn-ea"/>
                        <a:cs typeface="Arial" pitchFamily="34" charset="0"/>
                      </a:endParaRPr>
                    </a:p>
                    <a:p>
                      <a:r>
                        <a:rPr kumimoji="0" lang="en-US" sz="1800" b="1" kern="1200" smtClean="0">
                          <a:solidFill>
                            <a:schemeClr val="dk1"/>
                          </a:solidFill>
                          <a:latin typeface="Arial" pitchFamily="34" charset="0"/>
                          <a:ea typeface="+mn-ea"/>
                          <a:cs typeface="Arial" pitchFamily="34" charset="0"/>
                        </a:rPr>
                        <a:t>4 to 10 copies </a:t>
                      </a:r>
                      <a:endParaRPr lang="en-US">
                        <a:latin typeface="Arial" pitchFamily="34" charset="0"/>
                        <a:cs typeface="Arial" pitchFamily="34" charset="0"/>
                      </a:endParaRPr>
                    </a:p>
                  </a:txBody>
                  <a:tcPr/>
                </a:tc>
                <a:tc>
                  <a:txBody>
                    <a:bodyPr vert="horz" wrap="square"/>
                    <a:lstStyle/>
                    <a:p>
                      <a:pPr marL="0" marR="0">
                        <a:lnSpc>
                          <a:spcPct val="115000"/>
                        </a:lnSpc>
                        <a:spcBef>
                          <a:spcPct val="0"/>
                        </a:spcBef>
                        <a:spcAft>
                          <a:spcPct val="0"/>
                        </a:spcAft>
                      </a:pPr>
                      <a:endParaRPr lang="en-US" sz="1800">
                        <a:latin typeface="Calibri"/>
                        <a:ea typeface="Calibri"/>
                        <a:cs typeface="Times New Roman"/>
                      </a:endParaRPr>
                    </a:p>
                    <a:p>
                      <a:pPr marL="0" marR="0">
                        <a:lnSpc>
                          <a:spcPct val="115000"/>
                        </a:lnSpc>
                        <a:spcBef>
                          <a:spcPct val="0"/>
                        </a:spcBef>
                        <a:spcAft>
                          <a:spcPct val="0"/>
                        </a:spcAft>
                      </a:pPr>
                      <a:r>
                        <a:rPr lang="en-US" sz="1800" b="1" smtClean="0">
                          <a:latin typeface="Calibri"/>
                          <a:ea typeface="Calibri"/>
                          <a:cs typeface="Calibri"/>
                        </a:rPr>
                        <a:t> </a:t>
                      </a:r>
                      <a:r>
                        <a:rPr lang="en-US" sz="1800" b="1">
                          <a:latin typeface="Calibri"/>
                          <a:ea typeface="Calibri"/>
                          <a:cs typeface="Calibri"/>
                        </a:rPr>
                        <a:t>525/-</a:t>
                      </a:r>
                      <a:endParaRPr lang="en-US" sz="1800">
                        <a:latin typeface="Calibri"/>
                        <a:ea typeface="Calibri"/>
                        <a:cs typeface="Times New Roman"/>
                      </a:endParaRPr>
                    </a:p>
                  </a:txBody>
                  <a:tcPr marL="68580" marR="68580" marT="0" marB="0"/>
                </a:tc>
                <a:tc>
                  <a:txBody>
                    <a:bodyPr vert="horz" wrap="square"/>
                    <a:lstStyle/>
                    <a:p>
                      <a:pPr marL="0" marR="0">
                        <a:lnSpc>
                          <a:spcPct val="115000"/>
                        </a:lnSpc>
                        <a:spcBef>
                          <a:spcPct val="0"/>
                        </a:spcBef>
                        <a:spcAft>
                          <a:spcPct val="0"/>
                        </a:spcAft>
                      </a:pPr>
                      <a:endParaRPr lang="en-US" sz="1800">
                        <a:latin typeface="Calibri"/>
                        <a:ea typeface="Calibri"/>
                        <a:cs typeface="Times New Roman"/>
                      </a:endParaRPr>
                    </a:p>
                    <a:p>
                      <a:pPr marL="0" marR="0">
                        <a:lnSpc>
                          <a:spcPct val="115000"/>
                        </a:lnSpc>
                        <a:spcBef>
                          <a:spcPct val="0"/>
                        </a:spcBef>
                        <a:spcAft>
                          <a:spcPct val="0"/>
                        </a:spcAft>
                      </a:pPr>
                      <a:r>
                        <a:rPr lang="en-US" sz="1800" b="1">
                          <a:latin typeface="Calibri"/>
                          <a:ea typeface="Calibri"/>
                          <a:cs typeface="Calibri"/>
                        </a:rPr>
                        <a:t>Per copy  Rs.50/-</a:t>
                      </a:r>
                      <a:endParaRPr lang="en-US" sz="1800">
                        <a:latin typeface="Calibri"/>
                        <a:ea typeface="Calibri"/>
                        <a:cs typeface="Times New Roman"/>
                      </a:endParaRPr>
                    </a:p>
                  </a:txBody>
                  <a:tcPr marL="68580" marR="68580" marT="0" marB="0"/>
                </a:tc>
              </a:tr>
              <a:tr h="370840">
                <a:tc>
                  <a:txBody>
                    <a:bodyPr vert="horz" wrap="square"/>
                    <a:lstStyle/>
                    <a:p>
                      <a:pPr marL="0" marR="0">
                        <a:lnSpc>
                          <a:spcPct val="115000"/>
                        </a:lnSpc>
                        <a:spcBef>
                          <a:spcPct val="0"/>
                        </a:spcBef>
                        <a:spcAft>
                          <a:spcPct val="0"/>
                        </a:spcAft>
                      </a:pPr>
                      <a:r>
                        <a:rPr lang="en-US" sz="1800" b="1">
                          <a:latin typeface="Calibri"/>
                          <a:ea typeface="Calibri"/>
                          <a:cs typeface="Calibri"/>
                        </a:rPr>
                        <a:t>11 t0 20 copies </a:t>
                      </a:r>
                      <a:endParaRPr lang="en-US" sz="1800">
                        <a:latin typeface="Calibri"/>
                        <a:ea typeface="Calibri"/>
                        <a:cs typeface="Times New Roman"/>
                      </a:endParaRPr>
                    </a:p>
                  </a:txBody>
                  <a:tcPr marL="68580" marR="68580" marT="0" marB="0"/>
                </a:tc>
                <a:tc>
                  <a:txBody>
                    <a:bodyPr vert="horz" wrap="square"/>
                    <a:lstStyle/>
                    <a:p>
                      <a:pPr marL="0" marR="0">
                        <a:lnSpc>
                          <a:spcPct val="115000"/>
                        </a:lnSpc>
                        <a:spcBef>
                          <a:spcPct val="0"/>
                        </a:spcBef>
                        <a:spcAft>
                          <a:spcPct val="0"/>
                        </a:spcAft>
                      </a:pPr>
                      <a:r>
                        <a:rPr lang="en-US" sz="1800" b="1">
                          <a:latin typeface="Calibri"/>
                          <a:ea typeface="Calibri"/>
                          <a:cs typeface="Calibri"/>
                        </a:rPr>
                        <a:t>Per copy 510/-</a:t>
                      </a:r>
                      <a:endParaRPr lang="en-US" sz="1800">
                        <a:latin typeface="Calibri"/>
                        <a:ea typeface="Calibri"/>
                        <a:cs typeface="Times New Roman"/>
                      </a:endParaRPr>
                    </a:p>
                  </a:txBody>
                  <a:tcPr marL="68580" marR="68580" marT="0" marB="0"/>
                </a:tc>
                <a:tc>
                  <a:txBody>
                    <a:bodyPr vert="horz" wrap="square"/>
                    <a:lstStyle/>
                    <a:p>
                      <a:pPr marL="0" marR="0">
                        <a:lnSpc>
                          <a:spcPct val="115000"/>
                        </a:lnSpc>
                        <a:spcBef>
                          <a:spcPct val="0"/>
                        </a:spcBef>
                        <a:spcAft>
                          <a:spcPct val="0"/>
                        </a:spcAft>
                      </a:pPr>
                      <a:r>
                        <a:rPr lang="en-US" sz="1800" b="1">
                          <a:latin typeface="Calibri"/>
                          <a:ea typeface="Calibri"/>
                          <a:cs typeface="Calibri"/>
                        </a:rPr>
                        <a:t>Per copy Rs. 40/-</a:t>
                      </a:r>
                      <a:endParaRPr lang="en-US" sz="1800">
                        <a:latin typeface="Calibri"/>
                        <a:ea typeface="Calibri"/>
                        <a:cs typeface="Times New Roman"/>
                      </a:endParaRPr>
                    </a:p>
                  </a:txBody>
                  <a:tcPr marL="68580" marR="68580" marT="0" marB="0"/>
                </a:tc>
              </a:tr>
              <a:tr h="370840">
                <a:tc>
                  <a:txBody>
                    <a:bodyPr vert="horz" wrap="square"/>
                    <a:lstStyle/>
                    <a:p>
                      <a:pPr marL="0" marR="0">
                        <a:lnSpc>
                          <a:spcPct val="115000"/>
                        </a:lnSpc>
                        <a:spcBef>
                          <a:spcPct val="0"/>
                        </a:spcBef>
                        <a:spcAft>
                          <a:spcPct val="0"/>
                        </a:spcAft>
                      </a:pPr>
                      <a:r>
                        <a:rPr lang="en-US" sz="1800" b="1">
                          <a:latin typeface="Calibri"/>
                          <a:ea typeface="Calibri"/>
                          <a:cs typeface="Calibri"/>
                        </a:rPr>
                        <a:t>21 to 50 copies</a:t>
                      </a:r>
                      <a:endParaRPr lang="en-US" sz="1800">
                        <a:latin typeface="Calibri"/>
                        <a:ea typeface="Calibri"/>
                        <a:cs typeface="Times New Roman"/>
                      </a:endParaRPr>
                    </a:p>
                  </a:txBody>
                  <a:tcPr marL="68580" marR="68580" marT="0" marB="0"/>
                </a:tc>
                <a:tc>
                  <a:txBody>
                    <a:bodyPr vert="horz" wrap="square"/>
                    <a:lstStyle/>
                    <a:p>
                      <a:pPr marL="0" marR="0">
                        <a:lnSpc>
                          <a:spcPct val="115000"/>
                        </a:lnSpc>
                        <a:spcBef>
                          <a:spcPct val="0"/>
                        </a:spcBef>
                        <a:spcAft>
                          <a:spcPct val="0"/>
                        </a:spcAft>
                      </a:pPr>
                      <a:r>
                        <a:rPr lang="en-US" sz="1800" b="1">
                          <a:latin typeface="Calibri"/>
                          <a:ea typeface="Calibri"/>
                          <a:cs typeface="Calibri"/>
                        </a:rPr>
                        <a:t>Per copy  480/-</a:t>
                      </a:r>
                      <a:endParaRPr lang="en-US" sz="1800">
                        <a:latin typeface="Calibri"/>
                        <a:ea typeface="Calibri"/>
                        <a:cs typeface="Times New Roman"/>
                      </a:endParaRPr>
                    </a:p>
                  </a:txBody>
                  <a:tcPr marL="68580" marR="68580" marT="0" marB="0"/>
                </a:tc>
                <a:tc>
                  <a:txBody>
                    <a:bodyPr vert="horz" wrap="square"/>
                    <a:lstStyle/>
                    <a:p>
                      <a:pPr marL="0" marR="0">
                        <a:lnSpc>
                          <a:spcPct val="115000"/>
                        </a:lnSpc>
                        <a:spcBef>
                          <a:spcPct val="0"/>
                        </a:spcBef>
                        <a:spcAft>
                          <a:spcPct val="0"/>
                        </a:spcAft>
                      </a:pPr>
                      <a:r>
                        <a:rPr lang="en-US" sz="1800" b="1">
                          <a:latin typeface="Calibri"/>
                          <a:ea typeface="Calibri"/>
                          <a:cs typeface="Calibri"/>
                        </a:rPr>
                        <a:t>No </a:t>
                      </a:r>
                      <a:r>
                        <a:rPr lang="en-US" sz="1800" b="1" smtClean="0">
                          <a:latin typeface="Calibri"/>
                          <a:ea typeface="Calibri"/>
                          <a:cs typeface="Calibri"/>
                        </a:rPr>
                        <a:t>Courier </a:t>
                      </a:r>
                      <a:r>
                        <a:rPr lang="en-US" sz="1800" b="1">
                          <a:latin typeface="Calibri"/>
                          <a:ea typeface="Calibri"/>
                          <a:cs typeface="Calibri"/>
                        </a:rPr>
                        <a:t>Charges</a:t>
                      </a:r>
                      <a:endParaRPr lang="en-US" sz="1800">
                        <a:latin typeface="Calibri"/>
                        <a:ea typeface="Calibri"/>
                        <a:cs typeface="Times New Roman"/>
                      </a:endParaRPr>
                    </a:p>
                  </a:txBody>
                  <a:tcPr marL="68580" marR="68580" marT="0" marB="0"/>
                </a:tc>
              </a:tr>
              <a:tr h="370840">
                <a:tc>
                  <a:txBody>
                    <a:bodyPr vert="horz" wrap="square"/>
                    <a:lstStyle/>
                    <a:p>
                      <a:pPr marL="0" marR="0">
                        <a:lnSpc>
                          <a:spcPct val="115000"/>
                        </a:lnSpc>
                        <a:spcBef>
                          <a:spcPct val="0"/>
                        </a:spcBef>
                        <a:spcAft>
                          <a:spcPct val="0"/>
                        </a:spcAft>
                      </a:pPr>
                      <a:r>
                        <a:rPr lang="en-US" sz="1800" b="1">
                          <a:latin typeface="Calibri"/>
                          <a:ea typeface="Calibri"/>
                          <a:cs typeface="Calibri"/>
                        </a:rPr>
                        <a:t>51 t0 100</a:t>
                      </a:r>
                      <a:endParaRPr lang="en-US" sz="1800">
                        <a:latin typeface="Calibri"/>
                        <a:ea typeface="Calibri"/>
                        <a:cs typeface="Times New Roman"/>
                      </a:endParaRPr>
                    </a:p>
                  </a:txBody>
                  <a:tcPr marL="68580" marR="68580" marT="0" marB="0"/>
                </a:tc>
                <a:tc>
                  <a:txBody>
                    <a:bodyPr vert="horz" wrap="square"/>
                    <a:lstStyle/>
                    <a:p>
                      <a:pPr marL="0" marR="0">
                        <a:lnSpc>
                          <a:spcPct val="115000"/>
                        </a:lnSpc>
                        <a:spcBef>
                          <a:spcPct val="0"/>
                        </a:spcBef>
                        <a:spcAft>
                          <a:spcPct val="0"/>
                        </a:spcAft>
                      </a:pPr>
                      <a:r>
                        <a:rPr lang="en-US" sz="1800" b="1">
                          <a:latin typeface="Calibri"/>
                          <a:ea typeface="Calibri"/>
                          <a:cs typeface="Calibri"/>
                        </a:rPr>
                        <a:t>Per copy 450/-Negotiable</a:t>
                      </a:r>
                      <a:endParaRPr lang="en-US" sz="1800">
                        <a:latin typeface="Calibri"/>
                        <a:ea typeface="Calibri"/>
                        <a:cs typeface="Times New Roman"/>
                      </a:endParaRPr>
                    </a:p>
                  </a:txBody>
                  <a:tcPr marL="68580" marR="68580" marT="0" marB="0"/>
                </a:tc>
                <a:tc>
                  <a:txBody>
                    <a:bodyPr vert="horz" wrap="square"/>
                    <a:lstStyle/>
                    <a:p>
                      <a:pPr marL="0" marR="0">
                        <a:lnSpc>
                          <a:spcPct val="115000"/>
                        </a:lnSpc>
                        <a:spcBef>
                          <a:spcPct val="0"/>
                        </a:spcBef>
                        <a:spcAft>
                          <a:spcPct val="0"/>
                        </a:spcAft>
                      </a:pPr>
                      <a:r>
                        <a:rPr lang="en-US" sz="1800" b="1">
                          <a:latin typeface="Calibri"/>
                          <a:ea typeface="Calibri"/>
                          <a:cs typeface="Calibri"/>
                        </a:rPr>
                        <a:t>No Courier  Charges.</a:t>
                      </a:r>
                      <a:endParaRPr lang="en-US" sz="1800">
                        <a:latin typeface="Calibri"/>
                        <a:ea typeface="Calibri"/>
                        <a:cs typeface="Times New Roman"/>
                      </a:endParaRPr>
                    </a:p>
                  </a:txBody>
                  <a:tcPr marL="68580" marR="68580" marT="0" marB="0"/>
                </a:tc>
              </a:tr>
              <a:tr h="370840">
                <a:tc>
                  <a:txBody>
                    <a:bodyPr vert="horz" wrap="square"/>
                    <a:lstStyle/>
                    <a:p>
                      <a:pPr marL="0" marR="0">
                        <a:lnSpc>
                          <a:spcPct val="115000"/>
                        </a:lnSpc>
                        <a:spcBef>
                          <a:spcPct val="0"/>
                        </a:spcBef>
                        <a:spcAft>
                          <a:spcPct val="0"/>
                        </a:spcAft>
                      </a:pPr>
                      <a:r>
                        <a:rPr lang="en-US" sz="1800" b="1">
                          <a:latin typeface="Calibri"/>
                          <a:ea typeface="Calibri"/>
                          <a:cs typeface="Calibri"/>
                        </a:rPr>
                        <a:t>101 to 300</a:t>
                      </a:r>
                      <a:endParaRPr lang="en-US" sz="1800">
                        <a:latin typeface="Calibri"/>
                        <a:ea typeface="Calibri"/>
                        <a:cs typeface="Times New Roman"/>
                      </a:endParaRPr>
                    </a:p>
                  </a:txBody>
                  <a:tcPr marL="68580" marR="68580" marT="0" marB="0"/>
                </a:tc>
                <a:tc>
                  <a:txBody>
                    <a:bodyPr vert="horz" wrap="square"/>
                    <a:lstStyle/>
                    <a:p>
                      <a:pPr marL="0" marR="0">
                        <a:lnSpc>
                          <a:spcPct val="115000"/>
                        </a:lnSpc>
                        <a:spcBef>
                          <a:spcPct val="0"/>
                        </a:spcBef>
                        <a:spcAft>
                          <a:spcPct val="0"/>
                        </a:spcAft>
                      </a:pPr>
                      <a:r>
                        <a:rPr lang="en-US" sz="1800" b="1">
                          <a:latin typeface="Calibri"/>
                          <a:ea typeface="Calibri"/>
                          <a:cs typeface="Calibri"/>
                        </a:rPr>
                        <a:t>Per copy 420/- Negotiable</a:t>
                      </a:r>
                      <a:endParaRPr lang="en-US" sz="1800">
                        <a:latin typeface="Calibri"/>
                        <a:ea typeface="Calibri"/>
                        <a:cs typeface="Times New Roman"/>
                      </a:endParaRPr>
                    </a:p>
                  </a:txBody>
                  <a:tcPr marL="68580" marR="68580" marT="0" marB="0"/>
                </a:tc>
                <a:tc>
                  <a:txBody>
                    <a:bodyPr vert="horz" wrap="square"/>
                    <a:lstStyle/>
                    <a:p>
                      <a:pPr marL="0" marR="0">
                        <a:lnSpc>
                          <a:spcPct val="115000"/>
                        </a:lnSpc>
                        <a:spcBef>
                          <a:spcPct val="0"/>
                        </a:spcBef>
                        <a:spcAft>
                          <a:spcPct val="0"/>
                        </a:spcAft>
                      </a:pPr>
                      <a:r>
                        <a:rPr lang="en-US" sz="1800" b="1">
                          <a:latin typeface="Calibri"/>
                          <a:ea typeface="Calibri"/>
                          <a:cs typeface="Calibri"/>
                        </a:rPr>
                        <a:t>No Courier  Charges</a:t>
                      </a:r>
                      <a:endParaRPr lang="en-US" sz="1800">
                        <a:latin typeface="Calibri"/>
                        <a:ea typeface="Calibri"/>
                        <a:cs typeface="Times New Roman"/>
                      </a:endParaRPr>
                    </a:p>
                  </a:txBody>
                  <a:tcPr marL="68580" marR="68580" marT="0" marB="0"/>
                </a:tc>
              </a:tr>
              <a:tr h="370840">
                <a:tc>
                  <a:txBody>
                    <a:bodyPr vert="horz" wrap="square"/>
                    <a:lstStyle/>
                    <a:p>
                      <a:pPr marL="0" marR="0">
                        <a:lnSpc>
                          <a:spcPct val="115000"/>
                        </a:lnSpc>
                        <a:spcBef>
                          <a:spcPct val="0"/>
                        </a:spcBef>
                        <a:spcAft>
                          <a:spcPct val="0"/>
                        </a:spcAft>
                      </a:pPr>
                      <a:r>
                        <a:rPr lang="en-US" sz="1800" b="1">
                          <a:latin typeface="Calibri"/>
                          <a:ea typeface="Calibri"/>
                          <a:cs typeface="Calibri"/>
                        </a:rPr>
                        <a:t>301 &amp; above </a:t>
                      </a:r>
                      <a:endParaRPr lang="en-US" sz="1800">
                        <a:latin typeface="Calibri"/>
                        <a:ea typeface="Calibri"/>
                        <a:cs typeface="Times New Roman"/>
                      </a:endParaRPr>
                    </a:p>
                  </a:txBody>
                  <a:tcPr marL="68580" marR="68580" marT="0" marB="0"/>
                </a:tc>
                <a:tc>
                  <a:txBody>
                    <a:bodyPr vert="horz" wrap="square"/>
                    <a:lstStyle/>
                    <a:p>
                      <a:pPr marL="0" marR="0">
                        <a:lnSpc>
                          <a:spcPct val="115000"/>
                        </a:lnSpc>
                        <a:spcBef>
                          <a:spcPct val="0"/>
                        </a:spcBef>
                        <a:spcAft>
                          <a:spcPct val="0"/>
                        </a:spcAft>
                      </a:pPr>
                      <a:r>
                        <a:rPr lang="en-US" sz="1800" b="1">
                          <a:latin typeface="Calibri"/>
                          <a:ea typeface="Calibri"/>
                          <a:cs typeface="Calibri"/>
                        </a:rPr>
                        <a:t>Per copy  400/- Negotiable</a:t>
                      </a:r>
                      <a:endParaRPr lang="en-US" sz="1800">
                        <a:latin typeface="Calibri"/>
                        <a:ea typeface="Calibri"/>
                        <a:cs typeface="Times New Roman"/>
                      </a:endParaRPr>
                    </a:p>
                  </a:txBody>
                  <a:tcPr marL="68580" marR="68580" marT="0" marB="0"/>
                </a:tc>
                <a:tc>
                  <a:txBody>
                    <a:bodyPr vert="horz" wrap="square"/>
                    <a:lstStyle/>
                    <a:p>
                      <a:pPr marL="0" marR="0">
                        <a:lnSpc>
                          <a:spcPct val="115000"/>
                        </a:lnSpc>
                        <a:spcBef>
                          <a:spcPct val="0"/>
                        </a:spcBef>
                        <a:spcAft>
                          <a:spcPct val="0"/>
                        </a:spcAft>
                      </a:pPr>
                      <a:r>
                        <a:rPr lang="en-US" sz="1800" b="1">
                          <a:latin typeface="Calibri"/>
                          <a:ea typeface="Calibri"/>
                          <a:cs typeface="Calibri"/>
                        </a:rPr>
                        <a:t>No courier  Charges</a:t>
                      </a:r>
                      <a:endParaRPr lang="en-US" sz="1800">
                        <a:latin typeface="Calibri"/>
                        <a:ea typeface="Calibri"/>
                        <a:cs typeface="Times New Roman"/>
                      </a:endParaRPr>
                    </a:p>
                  </a:txBody>
                  <a:tcPr marL="68580" marR="68580" marT="0" marB="0"/>
                </a:tc>
              </a:tr>
            </a:tbl>
          </a:graphicData>
        </a:graphic>
      </p:graphicFrame>
    </p:spTree>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800"/>
              <a:t>SARFAESI 2002</a:t>
            </a:r>
          </a:p>
        </p:txBody>
      </p:sp>
      <p:sp>
        <p:nvSpPr>
          <p:cNvPr id="3" name="Content Placeholder 2"/>
          <p:cNvSpPr>
            <a:spLocks noGrp="1"/>
          </p:cNvSpPr>
          <p:nvPr>
            <p:ph idx="1"/>
          </p:nvPr>
        </p:nvSpPr>
        <p:spPr/>
        <p:txBody>
          <a:bodyPr>
            <a:normAutofit fontScale="62500" lnSpcReduction="20000"/>
          </a:bodyPr>
          <a:lstStyle/>
          <a:p>
            <a:endParaRPr lang="en-US"/>
          </a:p>
          <a:p>
            <a:endParaRPr lang="en-US"/>
          </a:p>
          <a:p>
            <a:endParaRPr lang="en-US"/>
          </a:p>
          <a:p>
            <a:pPr algn="ctr">
              <a:buNone/>
            </a:pPr>
            <a:r>
              <a:rPr lang="en-US" sz="5400"/>
              <a:t>THANK </a:t>
            </a:r>
            <a:r>
              <a:rPr lang="en-US" sz="5400" smtClean="0"/>
              <a:t>YOU</a:t>
            </a:r>
          </a:p>
          <a:p>
            <a:pPr algn="ctr">
              <a:buNone/>
            </a:pPr>
            <a:endParaRPr lang="en-US" sz="5400" smtClean="0"/>
          </a:p>
          <a:p>
            <a:pPr algn="ctr">
              <a:buNone/>
            </a:pPr>
            <a:r>
              <a:rPr lang="en-US" sz="2400" b="1" smtClean="0"/>
              <a:t>FOR ANY DOUBT CLARIFICATION ON SARFAESI ACT 2002</a:t>
            </a:r>
          </a:p>
          <a:p>
            <a:pPr algn="ctr">
              <a:buNone/>
            </a:pPr>
            <a:r>
              <a:rPr lang="en-US" sz="2400" b="1" smtClean="0"/>
              <a:t> PLEASE CONTACT</a:t>
            </a:r>
          </a:p>
          <a:p>
            <a:pPr algn="ctr">
              <a:buNone/>
            </a:pPr>
            <a:endParaRPr lang="en-US" sz="2400" b="1" smtClean="0"/>
          </a:p>
          <a:p>
            <a:pPr algn="ctr">
              <a:buNone/>
            </a:pPr>
            <a:r>
              <a:rPr lang="en-US" sz="2400" b="1" smtClean="0">
                <a:solidFill>
                  <a:srgbClr val="FFFF00"/>
                </a:solidFill>
              </a:rPr>
              <a:t>Mohan Kininge, </a:t>
            </a:r>
            <a:endParaRPr lang="en-US" sz="2400" smtClean="0">
              <a:solidFill>
                <a:srgbClr val="FFFF00"/>
              </a:solidFill>
            </a:endParaRPr>
          </a:p>
          <a:p>
            <a:pPr algn="ctr">
              <a:buNone/>
            </a:pPr>
            <a:r>
              <a:rPr lang="en-US" sz="2400" b="1" smtClean="0">
                <a:solidFill>
                  <a:srgbClr val="FFFF00"/>
                </a:solidFill>
              </a:rPr>
              <a:t>DGM(Retd.),SBI</a:t>
            </a:r>
            <a:endParaRPr lang="en-US" sz="2400" smtClean="0">
              <a:solidFill>
                <a:srgbClr val="FFFF00"/>
              </a:solidFill>
            </a:endParaRPr>
          </a:p>
          <a:p>
            <a:pPr algn="ctr">
              <a:buNone/>
            </a:pPr>
            <a:r>
              <a:rPr lang="en-US" sz="2400" b="1" smtClean="0">
                <a:solidFill>
                  <a:srgbClr val="FFFF00"/>
                </a:solidFill>
              </a:rPr>
              <a:t>NPA RECOVERY STRATEGIST, </a:t>
            </a:r>
          </a:p>
          <a:p>
            <a:pPr algn="ctr">
              <a:buNone/>
            </a:pPr>
            <a:r>
              <a:rPr lang="en-US" sz="2400" b="1" smtClean="0">
                <a:solidFill>
                  <a:srgbClr val="FFFF00"/>
                </a:solidFill>
              </a:rPr>
              <a:t>CONSULTANT &amp; PROFESSIONAL TRAINER</a:t>
            </a:r>
            <a:endParaRPr lang="en-US" sz="2400" smtClean="0">
              <a:solidFill>
                <a:srgbClr val="FFFF00"/>
              </a:solidFill>
            </a:endParaRPr>
          </a:p>
          <a:p>
            <a:pPr algn="ctr">
              <a:buNone/>
            </a:pPr>
            <a:r>
              <a:rPr lang="en-US" sz="2400" b="1" smtClean="0"/>
              <a:t>9049878618    &amp;    9403689153             </a:t>
            </a:r>
          </a:p>
          <a:p>
            <a:pPr algn="ctr">
              <a:buNone/>
            </a:pPr>
            <a:r>
              <a:rPr lang="en-US" sz="2400" b="1" smtClean="0">
                <a:solidFill>
                  <a:srgbClr val="FFFF00"/>
                </a:solidFill>
              </a:rPr>
              <a:t> </a:t>
            </a:r>
            <a:r>
              <a:rPr lang="en-US" sz="2400" b="1" u="sng" smtClean="0">
                <a:solidFill>
                  <a:srgbClr val="FFFF00"/>
                </a:solidFill>
                <a:hlinkClick r:id="rId2"/>
              </a:rPr>
              <a:t>mgk3591@gmail.com</a:t>
            </a:r>
            <a:r>
              <a:rPr lang="en-US" sz="2400" b="1" smtClean="0">
                <a:solidFill>
                  <a:srgbClr val="FFFF00"/>
                </a:solidFill>
              </a:rPr>
              <a:t>     </a:t>
            </a:r>
            <a:endParaRPr lang="en-US" sz="2400" smtClean="0">
              <a:solidFill>
                <a:srgbClr val="FFFF00"/>
              </a:solidFill>
            </a:endParaRPr>
          </a:p>
          <a:p>
            <a:pPr>
              <a:buNone/>
            </a:pPr>
            <a:r>
              <a:rPr lang="en-US" sz="2400" b="1" smtClean="0">
                <a:solidFill>
                  <a:srgbClr val="FFFF00"/>
                </a:solidFill>
              </a:rPr>
              <a:t> </a:t>
            </a:r>
            <a:endParaRPr lang="en-US" sz="2400" smtClean="0">
              <a:solidFill>
                <a:srgbClr val="FFFF00"/>
              </a:solidFill>
            </a:endParaRPr>
          </a:p>
          <a:p>
            <a:pPr algn="ctr">
              <a:buNone/>
            </a:pPr>
            <a:endParaRPr lang="en-US" sz="2400" smtClean="0"/>
          </a:p>
          <a:p>
            <a:pPr algn="ctr">
              <a:buNone/>
            </a:pPr>
            <a:r>
              <a:rPr lang="en-US" sz="2400" smtClean="0"/>
              <a:t> </a:t>
            </a:r>
            <a:endParaRPr 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heel(1)">
                                      <p:cBhvr>
                                        <p:cTn id="7" dur="2000"/>
                                        <p:tgtEl>
                                          <p:spTgt spid="3">
                                            <p:txEl>
                                              <p:pRg st="3" end="3"/>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heel(1)">
                                      <p:cBhvr>
                                        <p:cTn id="12" dur="2000"/>
                                        <p:tgtEl>
                                          <p:spTgt spid="3">
                                            <p:txEl>
                                              <p:pRg st="5" end="5"/>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heel(1)">
                                      <p:cBhvr>
                                        <p:cTn id="17" dur="2000"/>
                                        <p:tgtEl>
                                          <p:spTgt spid="3">
                                            <p:txEl>
                                              <p:pRg st="6" end="6"/>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heel(1)">
                                      <p:cBhvr>
                                        <p:cTn id="22" dur="2000"/>
                                        <p:tgtEl>
                                          <p:spTgt spid="3">
                                            <p:txEl>
                                              <p:pRg st="8" end="8"/>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heel(1)">
                                      <p:cBhvr>
                                        <p:cTn id="27" dur="2000"/>
                                        <p:tgtEl>
                                          <p:spTgt spid="3">
                                            <p:txEl>
                                              <p:pRg st="9" end="9"/>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heel(1)">
                                      <p:cBhvr>
                                        <p:cTn id="32" dur="2000"/>
                                        <p:tgtEl>
                                          <p:spTgt spid="3">
                                            <p:txEl>
                                              <p:pRg st="10" end="10"/>
                                            </p:txEl>
                                          </p:spTgt>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wheel(1)">
                                      <p:cBhvr>
                                        <p:cTn id="37" dur="2000"/>
                                        <p:tgtEl>
                                          <p:spTgt spid="3">
                                            <p:txEl>
                                              <p:pRg st="11" end="11"/>
                                            </p:txEl>
                                          </p:spTgt>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wheel(1)">
                                      <p:cBhvr>
                                        <p:cTn id="42" dur="2000"/>
                                        <p:tgtEl>
                                          <p:spTgt spid="3">
                                            <p:txEl>
                                              <p:pRg st="12" end="12"/>
                                            </p:txEl>
                                          </p:spTgt>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wheel(1)">
                                      <p:cBhvr>
                                        <p:cTn id="47" dur="2000"/>
                                        <p:tgtEl>
                                          <p:spTgt spid="3">
                                            <p:txEl>
                                              <p:pRg st="13" end="13"/>
                                            </p:txEl>
                                          </p:spTgt>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wheel(1)">
                                      <p:cBhvr>
                                        <p:cTn id="52" dur="2000"/>
                                        <p:tgtEl>
                                          <p:spTgt spid="3">
                                            <p:txEl>
                                              <p:pRg st="14" end="14"/>
                                            </p:txEl>
                                          </p:spTgt>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Effect transition="in" filter="wheel(1)">
                                      <p:cBhvr>
                                        <p:cTn id="57" dur="2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539552" y="476672"/>
            <a:ext cx="7772400" cy="3888432"/>
          </a:xfrm>
        </p:spPr>
        <p:txBody>
          <a:bodyPr>
            <a:noAutofit/>
          </a:bodyPr>
          <a:lstStyle/>
          <a:p>
            <a:r>
              <a:rPr lang="en-IN" sz="3600" b="1" smtClean="0"/>
              <a:t>ENFORCEMENT OF SECURITY INTEREST AND RECOVERY OF DEBTS LAWS AND MISCELLANEOUS PROVISIONS(AMENDMENT) 2016</a:t>
            </a:r>
            <a:br>
              <a:rPr lang="en-IN" sz="4000" b="1" smtClean="0"/>
            </a:br>
            <a:endParaRPr lang="en-IN" sz="4000" b="1"/>
          </a:p>
        </p:txBody>
      </p:sp>
      <p:sp>
        <p:nvSpPr>
          <p:cNvPr id="3" name="Subtitle 2"/>
          <p:cNvSpPr>
            <a:spLocks noGrp="1"/>
          </p:cNvSpPr>
          <p:nvPr>
            <p:ph type="subTitle" idx="1"/>
          </p:nvPr>
        </p:nvSpPr>
        <p:spPr>
          <a:xfrm>
            <a:off x="1403648" y="5105400"/>
            <a:ext cx="6400800" cy="1752600"/>
          </a:xfrm>
        </p:spPr>
        <p:txBody>
          <a:bodyPr>
            <a:normAutofit fontScale="77500" lnSpcReduction="20000"/>
          </a:bodyPr>
          <a:lstStyle/>
          <a:p>
            <a:r>
              <a:rPr lang="en-IN" smtClean="0"/>
              <a:t>ACT NO. 44  OF 2016</a:t>
            </a:r>
          </a:p>
          <a:p>
            <a:r>
              <a:rPr lang="en-IN" smtClean="0"/>
              <a:t>W.E.F. 12.08.2016</a:t>
            </a:r>
          </a:p>
          <a:p>
            <a:r>
              <a:rPr lang="en-IN" smtClean="0"/>
              <a:t>NOTIFICATION 01.09.2018</a:t>
            </a:r>
          </a:p>
          <a:p>
            <a:r>
              <a:rPr lang="en-IN" smtClean="0"/>
              <a:t>AMENDMENTS TO THE RECOVERY OF DEBTS AND BANKRUPTCYACT 1993</a:t>
            </a:r>
            <a:endParaRPr lang="en-IN"/>
          </a:p>
        </p:txBody>
      </p:sp>
    </p:spTree>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IN" b="1" smtClean="0"/>
              <a:t>AMENDMENTS TO RDDBFI(DRT)ACT 1993</a:t>
            </a:r>
            <a:endParaRPr lang="en-IN"/>
          </a:p>
        </p:txBody>
      </p:sp>
      <p:sp>
        <p:nvSpPr>
          <p:cNvPr id="3" name="Content Placeholder 2"/>
          <p:cNvSpPr>
            <a:spLocks noGrp="1"/>
          </p:cNvSpPr>
          <p:nvPr>
            <p:ph idx="1"/>
          </p:nvPr>
        </p:nvSpPr>
        <p:spPr/>
        <p:txBody>
          <a:bodyPr>
            <a:normAutofit/>
          </a:bodyPr>
          <a:lstStyle/>
          <a:p>
            <a:r>
              <a:rPr lang="en-IN" sz="1800" smtClean="0"/>
              <a:t>Any liability of Debt Securities (where security interest is created and account is classified as NPA),hire purchase, leasing, conditional sale to be included as debt.(section 2 –g, ga, h(ib)(ha) )</a:t>
            </a:r>
            <a:endParaRPr lang="en-IN" sz="1800" smtClean="0"/>
          </a:p>
          <a:p>
            <a:endParaRPr lang="en-IN" sz="1800" smtClean="0"/>
          </a:p>
          <a:p>
            <a:r>
              <a:rPr lang="en-IN" sz="1800" smtClean="0"/>
              <a:t>Property means Movable, Immovable, any Debt due, Receivables Past/Present/Future, Intangible Assets/ Assignment.(section2-jb(a,b,c,d,e,)la,lb)</a:t>
            </a:r>
            <a:endParaRPr lang="en-IN" sz="2000" smtClean="0"/>
          </a:p>
          <a:p>
            <a:pPr>
              <a:buNone/>
            </a:pPr>
            <a:endParaRPr lang="en-IN" sz="2400" smtClean="0"/>
          </a:p>
        </p:txBody>
      </p:sp>
    </p:spTree>
  </p:cSld>
  <p:clrMapOvr>
    <a:masterClrMapping/>
  </p:clrMapOvr>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IN" smtClean="0"/>
              <a:t>AMENDMENTS TO RDDBFI(DRT)ACT 1993</a:t>
            </a:r>
            <a:endParaRPr lang="en-IN"/>
          </a:p>
        </p:txBody>
      </p:sp>
      <p:sp>
        <p:nvSpPr>
          <p:cNvPr id="3" name="Content Placeholder 2"/>
          <p:cNvSpPr>
            <a:spLocks noGrp="1"/>
          </p:cNvSpPr>
          <p:nvPr>
            <p:ph idx="1"/>
          </p:nvPr>
        </p:nvSpPr>
        <p:spPr/>
        <p:txBody>
          <a:bodyPr>
            <a:normAutofit/>
          </a:bodyPr>
          <a:lstStyle/>
          <a:p>
            <a:pPr>
              <a:buNone/>
            </a:pPr>
            <a:endParaRPr lang="en-IN" sz="1800" smtClean="0"/>
          </a:p>
          <a:p>
            <a:endParaRPr lang="en-IN" sz="1800" smtClean="0"/>
          </a:p>
          <a:p>
            <a:r>
              <a:rPr lang="en-IN" sz="1800" smtClean="0"/>
              <a:t>Periodical review of performance of  DRTPOs by Chairperson of DRAT(section 17a 1a( i, ii ) 1b </a:t>
            </a:r>
          </a:p>
          <a:p>
            <a:endParaRPr lang="en-IN" sz="1800" smtClean="0"/>
          </a:p>
          <a:p>
            <a:r>
              <a:rPr lang="en-IN" sz="1800" smtClean="0"/>
              <a:t>Jurisdiction of DRT: Now the application can be filed by the bank at DRT near to its location.(section 19 subsection 1(aa)</a:t>
            </a:r>
          </a:p>
          <a:p>
            <a:pPr>
              <a:buNone/>
            </a:pPr>
            <a:endParaRPr lang="en-IN" sz="1800" smtClean="0"/>
          </a:p>
          <a:p>
            <a:r>
              <a:rPr lang="en-IN" sz="1800" smtClean="0"/>
              <a:t>FOR BORROWERS: Every application with true copies of documents. (section 19 subsection 3(1)(2).</a:t>
            </a:r>
          </a:p>
          <a:p>
            <a:pPr>
              <a:buNone/>
            </a:pPr>
            <a:endParaRPr lang="en-IN"/>
          </a:p>
        </p:txBody>
      </p:sp>
    </p:spTree>
  </p:cSld>
  <p:clrMapOvr>
    <a:masterClrMapping/>
  </p:clrMapOvr>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IN" smtClean="0"/>
              <a:t>AMENDMENTS TO RDDBFI(DRT)ACT 1993</a:t>
            </a:r>
            <a:endParaRPr lang="en-IN"/>
          </a:p>
        </p:txBody>
      </p:sp>
      <p:sp>
        <p:nvSpPr>
          <p:cNvPr id="3" name="Content Placeholder 2"/>
          <p:cNvSpPr>
            <a:spLocks noGrp="1"/>
          </p:cNvSpPr>
          <p:nvPr>
            <p:ph idx="1"/>
          </p:nvPr>
        </p:nvSpPr>
        <p:spPr/>
        <p:txBody>
          <a:bodyPr>
            <a:normAutofit fontScale="70000" lnSpcReduction="20000"/>
          </a:bodyPr>
          <a:lstStyle/>
          <a:p>
            <a:r>
              <a:rPr lang="en-IN" smtClean="0"/>
              <a:t>Applicant bank to submit assets charged and their value, if value is less than dues then submit particulars of other assets of defendants, if that is also not sufficient then seek an order directing the defendants to disclose the assets and properties to DRT(section 19  subsection 3a-a,b,c)</a:t>
            </a:r>
          </a:p>
          <a:p>
            <a:endParaRPr lang="en-IN" smtClean="0"/>
          </a:p>
          <a:p>
            <a:pPr>
              <a:buNone/>
            </a:pPr>
            <a:r>
              <a:rPr lang="en-IN" smtClean="0"/>
              <a:t>       Applicant bank can seek an order from DRT directing the defendants to disclose to DRT particulars of other properties/ assets owned by defendants.(section as above)</a:t>
            </a:r>
          </a:p>
          <a:p>
            <a:endParaRPr lang="en-IN" smtClean="0"/>
          </a:p>
          <a:p>
            <a:r>
              <a:rPr lang="en-IN" smtClean="0"/>
              <a:t>DRT to pass an interim ex parte order restraining the defendants from disposing assets.(subsection 4a)</a:t>
            </a:r>
          </a:p>
          <a:p>
            <a:endParaRPr lang="en-IN" smtClean="0"/>
          </a:p>
          <a:p>
            <a:r>
              <a:rPr lang="en-IN" smtClean="0"/>
              <a:t>Any pray by defendants to DRT for permission for disposal of assets,  will not be granted without giving notice to the Applicant bank/FI(sub section as above) and such sale proceeds to be deposited in the loan account.</a:t>
            </a:r>
          </a:p>
          <a:p>
            <a:endParaRPr lang="en-IN"/>
          </a:p>
        </p:txBody>
      </p:sp>
    </p:spTree>
  </p:cSld>
  <p:clrMapOvr>
    <a:masterClrMapping/>
  </p:clrMapOvr>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IN" b="1" smtClean="0"/>
              <a:t>AMENDMENTS TO RDDBFI(DRT)ACT 1993</a:t>
            </a:r>
            <a:endParaRPr lang="en-IN"/>
          </a:p>
        </p:txBody>
      </p:sp>
      <p:sp>
        <p:nvSpPr>
          <p:cNvPr id="3" name="Content Placeholder 2"/>
          <p:cNvSpPr>
            <a:spLocks noGrp="1"/>
          </p:cNvSpPr>
          <p:nvPr>
            <p:ph idx="1"/>
          </p:nvPr>
        </p:nvSpPr>
        <p:spPr/>
        <p:txBody>
          <a:bodyPr>
            <a:normAutofit lnSpcReduction="10000"/>
          </a:bodyPr>
          <a:lstStyle/>
          <a:p>
            <a:r>
              <a:rPr lang="en-IN" sz="2000" smtClean="0"/>
              <a:t>Written statement by defendants in 30 days, max.45 days. other wise ex parte.(section 19 subsection5(i)(ii),(iii)</a:t>
            </a:r>
          </a:p>
          <a:p>
            <a:r>
              <a:rPr lang="en-IN" sz="2000" smtClean="0"/>
              <a:t>Non compliance of DRT order civil imprisonment up to 3 months. (section as above)</a:t>
            </a:r>
          </a:p>
          <a:p>
            <a:r>
              <a:rPr lang="en-IN" sz="2000" smtClean="0"/>
              <a:t>Admitted liability to be paid in 30 days of order by defendants(section 19 subsection 5a 5b.)</a:t>
            </a:r>
          </a:p>
          <a:p>
            <a:r>
              <a:rPr lang="en-IN" sz="2000" smtClean="0"/>
              <a:t>All the pleadings by defendants by affidavits and supporting documents, non verified documents  not to be relied.(section 19 subsection 10a, 10b)</a:t>
            </a:r>
          </a:p>
          <a:p>
            <a:r>
              <a:rPr lang="en-IN" sz="2000" smtClean="0"/>
              <a:t>Counter claim by Defendants to be decided separately(19/ subsection 11).</a:t>
            </a:r>
          </a:p>
          <a:p>
            <a:r>
              <a:rPr lang="en-IN" sz="2000" smtClean="0"/>
              <a:t>Interim or final order by DRT in 30 days after concluding hearings(19/ subsection 20).</a:t>
            </a:r>
          </a:p>
          <a:p>
            <a:r>
              <a:rPr lang="en-IN" sz="2000" smtClean="0"/>
              <a:t>Clear cut  specific Recovery Certificate to be issued by DRT.(19/subsection 20aa, 20bb).</a:t>
            </a:r>
          </a:p>
          <a:p>
            <a:endParaRPr lang="en-IN" sz="2000" smtClean="0"/>
          </a:p>
          <a:p>
            <a:endParaRPr lang="en-IN" sz="1600"/>
          </a:p>
        </p:txBody>
      </p:sp>
    </p:spTree>
  </p:cSld>
  <p:clrMapOvr>
    <a:masterClrMapping/>
  </p:clrMapOvr>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IN" smtClean="0"/>
              <a:t>AMENDMENTS TO RDDBFI(DRT)ACT 1993</a:t>
            </a:r>
            <a:endParaRPr lang="en-IN"/>
          </a:p>
        </p:txBody>
      </p:sp>
      <p:sp>
        <p:nvSpPr>
          <p:cNvPr id="3" name="Content Placeholder 2"/>
          <p:cNvSpPr>
            <a:spLocks noGrp="1"/>
          </p:cNvSpPr>
          <p:nvPr>
            <p:ph idx="1"/>
          </p:nvPr>
        </p:nvSpPr>
        <p:spPr/>
        <p:txBody>
          <a:bodyPr/>
          <a:lstStyle/>
          <a:p>
            <a:r>
              <a:rPr lang="en-IN" sz="2000" smtClean="0"/>
              <a:t>DRT to send copy of final order and recovery certificate to applicant and defendant(19/subsection 21(i)(ii).</a:t>
            </a:r>
          </a:p>
          <a:p>
            <a:r>
              <a:rPr lang="en-IN" sz="2000" smtClean="0"/>
              <a:t>DRT to complete proceedings as far as possible in  two hearings.(19/subsection 24)</a:t>
            </a:r>
          </a:p>
          <a:p>
            <a:r>
              <a:rPr lang="en-IN" sz="2000" smtClean="0"/>
              <a:t>Submission in electronic form allowed, each DRT have website linked to one another.(19/19a(1)a,b (2)(3)(4) </a:t>
            </a:r>
          </a:p>
          <a:p>
            <a:r>
              <a:rPr lang="en-IN" sz="2000" smtClean="0"/>
              <a:t>Appeal max. time allowed 30 days.(section 20 subsection(3).</a:t>
            </a:r>
          </a:p>
          <a:p>
            <a:endParaRPr lang="en-IN"/>
          </a:p>
        </p:txBody>
      </p:sp>
    </p:spTree>
  </p:cSld>
  <p:clrMapOvr>
    <a:masterClrMapping/>
  </p:clrMapOvr>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IN" b="1" smtClean="0"/>
              <a:t>AMENDMENTS TO RDDBFI(DRT)ACT 1993</a:t>
            </a:r>
            <a:endParaRPr lang="en-IN"/>
          </a:p>
        </p:txBody>
      </p:sp>
      <p:sp>
        <p:nvSpPr>
          <p:cNvPr id="3" name="Content Placeholder 2"/>
          <p:cNvSpPr>
            <a:spLocks noGrp="1"/>
          </p:cNvSpPr>
          <p:nvPr>
            <p:ph idx="1"/>
          </p:nvPr>
        </p:nvSpPr>
        <p:spPr/>
        <p:txBody>
          <a:bodyPr>
            <a:normAutofit/>
          </a:bodyPr>
          <a:lstStyle/>
          <a:p>
            <a:r>
              <a:rPr lang="en-IN" sz="2000" smtClean="0"/>
              <a:t>For appeal amt. to be deposited 50% can be reduced to 25% but no waiver (section 21(i)(ii).</a:t>
            </a:r>
          </a:p>
          <a:p>
            <a:r>
              <a:rPr lang="en-IN" sz="2000" smtClean="0"/>
              <a:t>For taking possession and disposal DRT Recovery Officer(RO)  can appoint Receiver(section 25 (aa))</a:t>
            </a:r>
          </a:p>
          <a:p>
            <a:endParaRPr lang="en-IN" sz="2000" smtClean="0"/>
          </a:p>
          <a:p>
            <a:r>
              <a:rPr lang="en-IN" sz="2000" smtClean="0"/>
              <a:t>More time will be granted  by the DRT to pay the dues by defendants but  only after  defendants pay 25% of Recovery Certificate amount with unconditional undertaking by defendants for remaining time bound payment if acceptable to Applicant Bank.(section 27 subsection 1)</a:t>
            </a:r>
          </a:p>
          <a:p>
            <a:endParaRPr lang="en-IN" sz="2000" smtClean="0"/>
          </a:p>
          <a:p>
            <a:endParaRPr lang="en-IN" sz="2000"/>
          </a:p>
        </p:txBody>
      </p:sp>
    </p:spTree>
  </p:cSld>
  <p:clrMapOvr>
    <a:masterClrMapping/>
  </p:clrMapOvr>
  <p:transition>
    <p:wipe/>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SARFAESI 2002</a:t>
            </a:r>
          </a:p>
        </p:txBody>
      </p:sp>
      <p:sp>
        <p:nvSpPr>
          <p:cNvPr id="3" name="Content Placeholder 2"/>
          <p:cNvSpPr>
            <a:spLocks noGrp="1"/>
          </p:cNvSpPr>
          <p:nvPr>
            <p:ph idx="1"/>
          </p:nvPr>
        </p:nvSpPr>
        <p:spPr/>
        <p:txBody>
          <a:bodyPr>
            <a:normAutofit/>
          </a:bodyPr>
          <a:lstStyle/>
          <a:p>
            <a:pPr>
              <a:buNone/>
            </a:pPr>
            <a:r>
              <a:rPr lang="en-IN" sz="1800" b="1">
                <a:latin typeface="Arial" pitchFamily="34" charset="0"/>
                <a:cs typeface="Arial" pitchFamily="34" charset="0"/>
              </a:rPr>
              <a:t>      DEFAULT</a:t>
            </a:r>
            <a:r>
              <a:rPr lang="en-IN" sz="1800">
                <a:latin typeface="Arial" pitchFamily="34" charset="0"/>
                <a:cs typeface="Arial" pitchFamily="34" charset="0"/>
              </a:rPr>
              <a:t>: </a:t>
            </a:r>
            <a:endParaRPr lang="en-IN" sz="1800" smtClean="0">
              <a:latin typeface="Arial" pitchFamily="34" charset="0"/>
              <a:cs typeface="Arial" pitchFamily="34" charset="0"/>
            </a:endParaRPr>
          </a:p>
          <a:p>
            <a:pPr>
              <a:buNone/>
            </a:pPr>
            <a:r>
              <a:rPr lang="en-IN" sz="1800" smtClean="0">
                <a:latin typeface="Arial" pitchFamily="34" charset="0"/>
                <a:cs typeface="Arial" pitchFamily="34" charset="0"/>
              </a:rPr>
              <a:t>      Non  </a:t>
            </a:r>
            <a:r>
              <a:rPr lang="en-IN" sz="1800">
                <a:latin typeface="Arial" pitchFamily="34" charset="0"/>
                <a:cs typeface="Arial" pitchFamily="34" charset="0"/>
              </a:rPr>
              <a:t>payment of any debt or any other amount payable by the borrower to any Secured Creditor consequent up on which the account of such borrower is classified  as </a:t>
            </a:r>
            <a:r>
              <a:rPr lang="en-IN" sz="1800" smtClean="0">
                <a:latin typeface="Arial" pitchFamily="34" charset="0"/>
                <a:cs typeface="Arial" pitchFamily="34" charset="0"/>
              </a:rPr>
              <a:t>NPA</a:t>
            </a:r>
          </a:p>
          <a:p>
            <a:pPr>
              <a:buNone/>
            </a:pPr>
            <a:endParaRPr lang="en-IN" sz="1800">
              <a:latin typeface="Arial" pitchFamily="34" charset="0"/>
              <a:cs typeface="Arial" pitchFamily="34" charset="0"/>
            </a:endParaRPr>
          </a:p>
          <a:p>
            <a:pPr>
              <a:buFont typeface="Wingdings 2" pitchFamily="18" charset="2"/>
              <a:buNone/>
            </a:pPr>
            <a:r>
              <a:rPr lang="en-IN" sz="1800">
                <a:latin typeface="Arial" pitchFamily="34" charset="0"/>
                <a:cs typeface="Arial" pitchFamily="34" charset="0"/>
              </a:rPr>
              <a:t>              Non payment of any debt or any other amount payable by the borrower with respect of debt securities after notice of 90 days demanding payment of the dues served upon such borrower by the debenture trustee or any other authority in whose favour security interest is created for the benefit of holders of such debt securities.(u/s  2(j)(i)(ii).</a:t>
            </a:r>
          </a:p>
          <a:p>
            <a:pPr>
              <a:buFont typeface="Wingdings 2" pitchFamily="18" charset="2"/>
              <a:buNone/>
            </a:pPr>
            <a:endParaRPr lang="en-IN"/>
          </a:p>
          <a:p>
            <a:pPr>
              <a:buFont typeface="Wingdings 2" pitchFamily="18" charset="2"/>
              <a:buNone/>
            </a:pPr>
            <a:r>
              <a:rPr lang="en-IN" b="1"/>
              <a:t>       </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IN" smtClean="0"/>
              <a:t>AMENDMENTS TO RDDBFI(DRT)ACT 1993</a:t>
            </a:r>
            <a:endParaRPr lang="en-IN"/>
          </a:p>
        </p:txBody>
      </p:sp>
      <p:sp>
        <p:nvSpPr>
          <p:cNvPr id="3" name="Content Placeholder 2"/>
          <p:cNvSpPr>
            <a:spLocks noGrp="1"/>
          </p:cNvSpPr>
          <p:nvPr>
            <p:ph idx="1"/>
          </p:nvPr>
        </p:nvSpPr>
        <p:spPr/>
        <p:txBody>
          <a:bodyPr>
            <a:normAutofit/>
          </a:bodyPr>
          <a:lstStyle/>
          <a:p>
            <a:r>
              <a:rPr lang="en-IN" sz="2000" smtClean="0"/>
              <a:t>Where defendants agreed to pay RC amt. and proceedings are stayed the DEFENDANT SHALL FORFEIT THE RIGHT TO APPEAL.(27 subsection 1b), if defendant commit default in payment stay will be vacated automatically.(27/(1c))</a:t>
            </a:r>
          </a:p>
          <a:p>
            <a:endParaRPr lang="en-IN" sz="2000" smtClean="0"/>
          </a:p>
          <a:p>
            <a:r>
              <a:rPr lang="en-IN" sz="2000" smtClean="0"/>
              <a:t>If an Appeal is preferred against order of RO by any person from whom debt is due, appeal shall not be entertained unless such person deposits 50% of demand(section 30 subsection 30a)</a:t>
            </a:r>
          </a:p>
          <a:p>
            <a:endParaRPr lang="en-IN" sz="2000" smtClean="0"/>
          </a:p>
          <a:p>
            <a:r>
              <a:rPr lang="en-IN" sz="1600" smtClean="0"/>
              <a:t>SECURED CREDITOR WILL HAVE PRIORITY  RIGHT OVER ALL OTHER GOVT.DUES(CENTRAL/STATE/LOCAL).(SECTION 31B)NOTIFICATION 01.09.2016</a:t>
            </a:r>
          </a:p>
          <a:p>
            <a:pPr>
              <a:buNone/>
            </a:pPr>
            <a:endParaRPr lang="en-IN" sz="2000" smtClean="0">
              <a:solidFill>
                <a:srgbClr val="FFFF00"/>
              </a:solidFill>
            </a:endParaRPr>
          </a:p>
          <a:p>
            <a:pPr>
              <a:buNone/>
            </a:pPr>
            <a:endParaRPr lang="en-IN" sz="2000" smtClean="0"/>
          </a:p>
          <a:p>
            <a:endParaRPr lang="en-IN" sz="1800" smtClean="0"/>
          </a:p>
          <a:p>
            <a:endParaRPr lang="en-IN" sz="2000"/>
          </a:p>
        </p:txBody>
      </p:sp>
    </p:spTree>
  </p:cSld>
  <p:clrMapOvr>
    <a:masterClrMapping/>
  </p:clrMapOvr>
  <p:transition/>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DRT PRACTICAL ISSUES.</a:t>
            </a:r>
            <a:endParaRPr lang="en-US"/>
          </a:p>
        </p:txBody>
      </p:sp>
      <p:sp>
        <p:nvSpPr>
          <p:cNvPr id="3" name="Content Placeholder 2"/>
          <p:cNvSpPr>
            <a:spLocks noGrp="1"/>
          </p:cNvSpPr>
          <p:nvPr>
            <p:ph idx="1"/>
          </p:nvPr>
        </p:nvSpPr>
        <p:spPr/>
        <p:txBody>
          <a:bodyPr>
            <a:noAutofit/>
          </a:bodyPr>
          <a:lstStyle/>
          <a:p>
            <a:endParaRPr lang="en-US" sz="2000" smtClean="0"/>
          </a:p>
          <a:p>
            <a:r>
              <a:rPr lang="en-US" sz="2000" smtClean="0">
                <a:solidFill>
                  <a:srgbClr val="FFFF00"/>
                </a:solidFill>
              </a:rPr>
              <a:t>DON’T BE UNDER THE COMPLACENCY THAT,  ONCE DOCUMENTS ARE HANDED OVER TO THE ADVOCATE AND SUIT IS FILED THE CASE WILL BE AUTOMATILCALLY DECIDED AND RECOVERY WILL COME AUTOMATICALLY. PLEASE READ FINAL O.A.CAREFULLY( CUT AND PASTE ).</a:t>
            </a:r>
          </a:p>
          <a:p>
            <a:endParaRPr lang="en-US" sz="2000" smtClean="0"/>
          </a:p>
          <a:p>
            <a:r>
              <a:rPr lang="en-US" sz="2000" smtClean="0"/>
              <a:t>Filling of O.A. , to be checked and ensure that, all the historical need based help by the bank to the borrower in his critical times was brought on record. </a:t>
            </a:r>
          </a:p>
          <a:p>
            <a:endParaRPr lang="en-US" sz="2000" smtClean="0"/>
          </a:p>
        </p:txBody>
      </p:sp>
    </p:spTree>
  </p:cSld>
  <p:clrMapOvr>
    <a:masterClrMapping/>
  </p:clrMapOvr>
  <p:transition/>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DRT PRACTICAL ISSUES</a:t>
            </a:r>
            <a:endParaRPr lang="en-US"/>
          </a:p>
        </p:txBody>
      </p:sp>
      <p:sp>
        <p:nvSpPr>
          <p:cNvPr id="3" name="Content Placeholder 2"/>
          <p:cNvSpPr>
            <a:spLocks noGrp="1"/>
          </p:cNvSpPr>
          <p:nvPr>
            <p:ph idx="1"/>
          </p:nvPr>
        </p:nvSpPr>
        <p:spPr/>
        <p:txBody>
          <a:bodyPr>
            <a:normAutofit fontScale="92500" lnSpcReduction="10000"/>
          </a:bodyPr>
          <a:lstStyle/>
          <a:p>
            <a:r>
              <a:rPr lang="en-US" smtClean="0"/>
              <a:t>In the final pray ensure that, the 2016 amendments we are putting  and utilising. if he is already declared by the bank as Wilful Defaulter put it in OA</a:t>
            </a:r>
          </a:p>
          <a:p>
            <a:endParaRPr lang="en-US" smtClean="0"/>
          </a:p>
          <a:p>
            <a:r>
              <a:rPr lang="en-US" smtClean="0"/>
              <a:t>How you will guide, motivate, encourage, monitor and follow up with Bank’s Advocates to get the pending cases  to the logical end in favour of the bank and ultimately result in recovery.</a:t>
            </a:r>
          </a:p>
          <a:p>
            <a:endParaRPr lang="en-US" smtClean="0"/>
          </a:p>
          <a:p>
            <a:r>
              <a:rPr lang="en-US" smtClean="0"/>
              <a:t>Affidavits filling in hurry? the risk ? </a:t>
            </a:r>
          </a:p>
          <a:p>
            <a:endParaRPr lang="en-US"/>
          </a:p>
        </p:txBody>
      </p:sp>
    </p:spTree>
  </p:cSld>
  <p:clrMapOvr>
    <a:masterClrMapping/>
  </p:clrMapOvr>
  <p:transition/>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IN" smtClean="0"/>
              <a:t>AMENDMENTS TO RDDBFI(DRT)ACT 1993</a:t>
            </a:r>
            <a:endParaRPr lang="en-IN"/>
          </a:p>
        </p:txBody>
      </p:sp>
      <p:sp>
        <p:nvSpPr>
          <p:cNvPr id="3" name="Content Placeholder 2"/>
          <p:cNvSpPr>
            <a:spLocks noGrp="1"/>
          </p:cNvSpPr>
          <p:nvPr>
            <p:ph idx="1"/>
          </p:nvPr>
        </p:nvSpPr>
        <p:spPr/>
        <p:txBody>
          <a:bodyPr>
            <a:normAutofit/>
          </a:bodyPr>
          <a:lstStyle/>
          <a:p>
            <a:pPr algn="ctr">
              <a:buNone/>
            </a:pPr>
            <a:endParaRPr lang="en-IN" sz="6000" smtClean="0"/>
          </a:p>
          <a:p>
            <a:pPr algn="ctr">
              <a:buNone/>
            </a:pPr>
            <a:endParaRPr lang="en-IN" sz="6000" smtClean="0"/>
          </a:p>
          <a:p>
            <a:pPr algn="ctr">
              <a:buNone/>
            </a:pPr>
            <a:r>
              <a:rPr lang="en-IN" sz="6000" smtClean="0"/>
              <a:t>THANK YOU</a:t>
            </a:r>
            <a:endParaRPr lang="en-IN" sz="6000"/>
          </a:p>
        </p:txBody>
      </p:sp>
    </p:spTree>
  </p:cSld>
  <p:clrMapOvr>
    <a:masterClrMapping/>
  </p:clrMapOvr>
  <p:transition/>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IN" smtClean="0"/>
              <a:t>IBC2016</a:t>
            </a:r>
            <a:endParaRPr lang="en-IN"/>
          </a:p>
        </p:txBody>
      </p:sp>
      <p:sp>
        <p:nvSpPr>
          <p:cNvPr id="3" name="Subtitle 2"/>
          <p:cNvSpPr>
            <a:spLocks noGrp="1"/>
          </p:cNvSpPr>
          <p:nvPr>
            <p:ph type="subTitle" idx="1"/>
          </p:nvPr>
        </p:nvSpPr>
        <p:spPr/>
        <p:txBody>
          <a:bodyPr/>
          <a:lstStyle/>
          <a:p>
            <a:r>
              <a:rPr lang="en-US" b="1" cap="all" smtClean="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rPr>
              <a:t>INSOLVENCY AND BANKRUPTCY CODE, 2016</a:t>
            </a:r>
            <a:br>
              <a:rPr lang="en-US" b="1" cap="all" smtClean="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rPr>
            </a:br>
            <a:endParaRPr lang="en-US" b="1" cap="all" smtClean="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endParaRPr>
          </a:p>
          <a:p>
            <a:endParaRPr lang="en-IN"/>
          </a:p>
        </p:txBody>
      </p:sp>
    </p:spTree>
  </p:cSld>
  <p:clrMapOvr>
    <a:masterClrMapping/>
  </p:clrMapOvr>
  <p:transition/>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IN" smtClean="0"/>
              <a:t>IBC 2016</a:t>
            </a:r>
            <a:endParaRPr lang="en-IN"/>
          </a:p>
        </p:txBody>
      </p:sp>
      <p:sp>
        <p:nvSpPr>
          <p:cNvPr id="3" name="Content Placeholder 2"/>
          <p:cNvSpPr>
            <a:spLocks noGrp="1"/>
          </p:cNvSpPr>
          <p:nvPr>
            <p:ph idx="1"/>
          </p:nvPr>
        </p:nvSpPr>
        <p:spPr/>
        <p:txBody>
          <a:bodyPr>
            <a:normAutofit lnSpcReduction="10000"/>
          </a:bodyPr>
          <a:lstStyle/>
          <a:p>
            <a:pPr>
              <a:buNone/>
            </a:pPr>
            <a:r>
              <a:rPr lang="en-IN" smtClean="0"/>
              <a:t>INSOLVENCY</a:t>
            </a:r>
          </a:p>
          <a:p>
            <a:pPr>
              <a:buNone/>
            </a:pPr>
            <a:r>
              <a:rPr lang="en-IN" smtClean="0"/>
              <a:t>     </a:t>
            </a:r>
            <a:r>
              <a:rPr lang="en-IN" sz="2000" smtClean="0"/>
              <a:t>It is a situation where Liabilities of a person/firm exceeds it Assets and is unable to pay debt obligations, as the assets may be illiquid and cash flows are not sufficient.</a:t>
            </a:r>
          </a:p>
          <a:p>
            <a:pPr>
              <a:buNone/>
            </a:pPr>
            <a:endParaRPr lang="en-IN" sz="2000" smtClean="0"/>
          </a:p>
          <a:p>
            <a:pPr>
              <a:buNone/>
            </a:pPr>
            <a:r>
              <a:rPr lang="en-IN" smtClean="0"/>
              <a:t> BANKRUPTCY</a:t>
            </a:r>
          </a:p>
          <a:p>
            <a:pPr>
              <a:buNone/>
            </a:pPr>
            <a:r>
              <a:rPr lang="en-IN" sz="2000" smtClean="0"/>
              <a:t>       Occurs when a Court recognises the Insolvency, which is beyond resolution. A bankrupt entity is a debtor who has been adjudged as bankrupt by passing bankruptcy order. The Court appoints a Trustee, who will be responsible for selling the property and discharge obligations to the creditors. It has primarily to give relief to the debtor from the harassment by his creditors, whose claims are not paid.</a:t>
            </a:r>
            <a:endParaRPr lang="en-IN" sz="2000"/>
          </a:p>
        </p:txBody>
      </p:sp>
    </p:spTree>
  </p:cSld>
  <p:clrMapOvr>
    <a:masterClrMapping/>
  </p:clrMapOvr>
  <p:transition/>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IN" smtClean="0"/>
              <a:t>IBC 2016</a:t>
            </a:r>
            <a:endParaRPr lang="en-IN"/>
          </a:p>
        </p:txBody>
      </p:sp>
      <p:sp>
        <p:nvSpPr>
          <p:cNvPr id="3" name="Content Placeholder 2"/>
          <p:cNvSpPr>
            <a:spLocks noGrp="1"/>
          </p:cNvSpPr>
          <p:nvPr>
            <p:ph idx="1"/>
          </p:nvPr>
        </p:nvSpPr>
        <p:spPr/>
        <p:txBody>
          <a:bodyPr/>
          <a:lstStyle/>
          <a:p>
            <a:r>
              <a:rPr lang="en-IN" smtClean="0"/>
              <a:t>WHAT IS CODE</a:t>
            </a:r>
          </a:p>
          <a:p>
            <a:pPr>
              <a:buNone/>
            </a:pPr>
            <a:r>
              <a:rPr lang="en-IN" smtClean="0"/>
              <a:t>     </a:t>
            </a:r>
            <a:r>
              <a:rPr lang="en-IN" sz="2000" smtClean="0"/>
              <a:t>Code is usually known as a collection or compendium of laws. It refers to a systematic and comprehensive compilation of Laws, Rules and Regulations , that are consolidated and classified according to a particular subject matter.</a:t>
            </a:r>
            <a:endParaRPr lang="en-IN" sz="2000"/>
          </a:p>
        </p:txBody>
      </p:sp>
    </p:spTree>
  </p:cSld>
  <p:clrMapOvr>
    <a:masterClrMapping/>
  </p:clrMapOvr>
  <p:transition/>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IN" smtClean="0"/>
              <a:t>IBC 2016</a:t>
            </a:r>
            <a:endParaRPr lang="en-IN"/>
          </a:p>
        </p:txBody>
      </p:sp>
      <p:sp>
        <p:nvSpPr>
          <p:cNvPr id="3" name="Content Placeholder 2"/>
          <p:cNvSpPr>
            <a:spLocks noGrp="1"/>
          </p:cNvSpPr>
          <p:nvPr>
            <p:ph idx="1"/>
          </p:nvPr>
        </p:nvSpPr>
        <p:spPr/>
        <p:txBody>
          <a:bodyPr/>
          <a:lstStyle/>
          <a:p>
            <a:r>
              <a:rPr lang="en-IN" smtClean="0"/>
              <a:t>HISTORICAL BACK GROUND</a:t>
            </a:r>
          </a:p>
          <a:p>
            <a:r>
              <a:rPr lang="en-IN" sz="2000" smtClean="0"/>
              <a:t>PRESIDENCY TOWNS INSOLVECYACT 1909.</a:t>
            </a:r>
          </a:p>
          <a:p>
            <a:r>
              <a:rPr lang="en-IN" sz="2000" smtClean="0"/>
              <a:t>PROVINCIAL INSOLVENCY ACT 1920.</a:t>
            </a:r>
          </a:p>
          <a:p>
            <a:r>
              <a:rPr lang="en-IN" sz="2000" smtClean="0"/>
              <a:t>SICA 1985.</a:t>
            </a:r>
          </a:p>
          <a:p>
            <a:r>
              <a:rPr lang="en-IN" sz="2000" smtClean="0"/>
              <a:t>RDDBI 1993</a:t>
            </a:r>
          </a:p>
          <a:p>
            <a:r>
              <a:rPr lang="en-IN" sz="2000" smtClean="0"/>
              <a:t>SARFAESI 2002</a:t>
            </a:r>
          </a:p>
          <a:p>
            <a:r>
              <a:rPr lang="en-IN" sz="2000" smtClean="0"/>
              <a:t>COMPANIES ACT.2013</a:t>
            </a:r>
          </a:p>
          <a:p>
            <a:r>
              <a:rPr lang="en-IN" sz="2000" smtClean="0"/>
              <a:t>IBC 2016</a:t>
            </a:r>
          </a:p>
          <a:p>
            <a:endParaRPr lang="en-IN" sz="2000"/>
          </a:p>
        </p:txBody>
      </p:sp>
    </p:spTree>
  </p:cSld>
  <p:clrMapOvr>
    <a:masterClrMapping/>
  </p:clrMapOvr>
  <p:transition/>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IN" smtClean="0"/>
              <a:t>IBC2016</a:t>
            </a:r>
            <a:endParaRPr lang="en-IN"/>
          </a:p>
        </p:txBody>
      </p:sp>
      <p:sp>
        <p:nvSpPr>
          <p:cNvPr id="3" name="Content Placeholder 2"/>
          <p:cNvSpPr>
            <a:spLocks noGrp="1"/>
          </p:cNvSpPr>
          <p:nvPr>
            <p:ph idx="1"/>
          </p:nvPr>
        </p:nvSpPr>
        <p:spPr/>
        <p:txBody>
          <a:bodyPr>
            <a:normAutofit lnSpcReduction="10000"/>
          </a:bodyPr>
          <a:lstStyle/>
          <a:p>
            <a:pPr>
              <a:buNone/>
            </a:pPr>
            <a:r>
              <a:rPr lang="en-IN" smtClean="0"/>
              <a:t>      The IBC 2016 is Bankruptcy Law in India, which seeks to consolidate the existing frame work by creating single law for Insolvency and Bankruptcy.</a:t>
            </a:r>
          </a:p>
          <a:p>
            <a:pPr>
              <a:buNone/>
            </a:pPr>
            <a:r>
              <a:rPr lang="en-IN" smtClean="0"/>
              <a:t>                     An act to consolidate and amend the laws relating to </a:t>
            </a:r>
          </a:p>
          <a:p>
            <a:pPr>
              <a:buNone/>
            </a:pPr>
            <a:r>
              <a:rPr lang="en-IN" smtClean="0"/>
              <a:t>                     Reorganisation and Insolvency Resolution of Corporate Persons, LLPs, Partnership Firms and Individuals in a time bound manner </a:t>
            </a:r>
          </a:p>
          <a:p>
            <a:pPr>
              <a:buNone/>
            </a:pPr>
            <a:r>
              <a:rPr lang="en-IN" smtClean="0">
                <a:solidFill>
                  <a:srgbClr val="FFFF00"/>
                </a:solidFill>
              </a:rPr>
              <a:t>       </a:t>
            </a:r>
            <a:endParaRPr lang="en-IN">
              <a:solidFill>
                <a:srgbClr val="FFFF00"/>
              </a:solidFill>
            </a:endParaRPr>
          </a:p>
        </p:txBody>
      </p:sp>
    </p:spTree>
  </p:cSld>
  <p:clrMapOvr>
    <a:masterClrMapping/>
  </p:clrMapOvr>
  <p:transition/>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IN" smtClean="0"/>
              <a:t>IBC 2016</a:t>
            </a:r>
            <a:endParaRPr lang="en-IN"/>
          </a:p>
        </p:txBody>
      </p:sp>
      <p:sp>
        <p:nvSpPr>
          <p:cNvPr id="3" name="Content Placeholder 2"/>
          <p:cNvSpPr>
            <a:spLocks noGrp="1"/>
          </p:cNvSpPr>
          <p:nvPr>
            <p:ph idx="1"/>
          </p:nvPr>
        </p:nvSpPr>
        <p:spPr/>
        <p:txBody>
          <a:bodyPr>
            <a:normAutofit lnSpcReduction="10000"/>
          </a:bodyPr>
          <a:lstStyle/>
          <a:p>
            <a:pPr>
              <a:buNone/>
            </a:pPr>
            <a:r>
              <a:rPr lang="en-US" b="1" smtClean="0">
                <a:ln w="12700">
                  <a:solidFill>
                    <a:schemeClr val="tx2">
                      <a:satMod val="155000"/>
                    </a:schemeClr>
                  </a:solidFill>
                  <a:prstDash val="solid"/>
                </a:ln>
                <a:effectLst>
                  <a:outerShdw blurRad="41275" dist="20320" dir="1800000" algn="tl" rotWithShape="0">
                    <a:srgbClr val="000000">
                      <a:alpha val="40000"/>
                    </a:srgbClr>
                  </a:outerShdw>
                </a:effectLst>
                <a:latin typeface="Book Antiqua" pitchFamily="18" charset="0"/>
              </a:rPr>
              <a:t>NECESSITY FOR IBC.</a:t>
            </a:r>
            <a:endParaRPr lang="en-US" smtClean="0">
              <a:latin typeface="Book Antiqua" pitchFamily="18" charset="0"/>
            </a:endParaRPr>
          </a:p>
          <a:p>
            <a:pPr lvl="0"/>
            <a:r>
              <a:rPr lang="en-US" smtClean="0">
                <a:effectLst>
                  <a:outerShdw blurRad="38100" dist="38100" dir="2700000" algn="tl">
                    <a:srgbClr val="000000">
                      <a:alpha val="43137"/>
                    </a:srgbClr>
                  </a:outerShdw>
                </a:effectLst>
                <a:latin typeface="Book Antiqua" pitchFamily="18" charset="0"/>
              </a:rPr>
              <a:t>Existing Mechanism – Inadequate &amp; Ineffective </a:t>
            </a:r>
          </a:p>
          <a:p>
            <a:pPr marL="633413" lvl="0" indent="-293688">
              <a:buFont typeface="Wingdings" pitchFamily="2" charset="2"/>
              <a:buChar char="ü"/>
              <a:tabLst>
                <a:tab pos="574675"/>
                <a:tab pos="693738"/>
              </a:tabLst>
            </a:pPr>
            <a:r>
              <a:rPr lang="en-US" smtClean="0">
                <a:effectLst>
                  <a:outerShdw blurRad="38100" dist="38100" dir="2700000" algn="tl">
                    <a:srgbClr val="000000">
                      <a:alpha val="43137"/>
                    </a:srgbClr>
                  </a:outerShdw>
                </a:effectLst>
                <a:latin typeface="Book Antiqua" pitchFamily="18" charset="0"/>
              </a:rPr>
              <a:t> No single law dealing with I&amp;B in India(12 Laws 100 years old)</a:t>
            </a:r>
          </a:p>
          <a:p>
            <a:pPr marL="633413" lvl="0" indent="-293688">
              <a:buFont typeface="Wingdings" pitchFamily="2" charset="2"/>
              <a:buChar char="ü"/>
              <a:tabLst>
                <a:tab pos="574675"/>
                <a:tab pos="693738"/>
              </a:tabLst>
            </a:pPr>
            <a:r>
              <a:rPr lang="en-US" smtClean="0">
                <a:effectLst>
                  <a:outerShdw blurRad="38100" dist="38100" dir="2700000" algn="tl">
                    <a:srgbClr val="000000">
                      <a:alpha val="43137"/>
                    </a:srgbClr>
                  </a:outerShdw>
                </a:effectLst>
                <a:latin typeface="Book Antiqua" pitchFamily="18" charset="0"/>
              </a:rPr>
              <a:t> Overlapping Jurisdiction(No unified approach)</a:t>
            </a:r>
          </a:p>
          <a:p>
            <a:pPr marL="633413" lvl="0" indent="-293688">
              <a:buFont typeface="Wingdings" pitchFamily="2" charset="2"/>
              <a:buChar char="ü"/>
              <a:tabLst>
                <a:tab pos="574675"/>
                <a:tab pos="693738"/>
              </a:tabLst>
            </a:pPr>
            <a:endParaRPr lang="en-US" smtClean="0">
              <a:effectLst>
                <a:outerShdw blurRad="38100" dist="38100" dir="2700000" algn="tl">
                  <a:srgbClr val="000000">
                    <a:alpha val="43137"/>
                  </a:srgbClr>
                </a:outerShdw>
              </a:effectLst>
              <a:latin typeface="Book Antiqua" pitchFamily="18" charset="0"/>
            </a:endParaRPr>
          </a:p>
          <a:p>
            <a:pPr lvl="0"/>
            <a:r>
              <a:rPr lang="en-US" smtClean="0">
                <a:effectLst>
                  <a:outerShdw blurRad="38100" dist="38100" dir="2700000" algn="tl">
                    <a:srgbClr val="000000">
                      <a:alpha val="43137"/>
                    </a:srgbClr>
                  </a:outerShdw>
                </a:effectLst>
                <a:latin typeface="Book Antiqua" pitchFamily="18" charset="0"/>
              </a:rPr>
              <a:t>Painfully slow pace </a:t>
            </a:r>
          </a:p>
          <a:p>
            <a:pPr lvl="0"/>
            <a:r>
              <a:rPr lang="en-US" smtClean="0">
                <a:effectLst>
                  <a:outerShdw blurRad="38100" dist="38100" dir="2700000" algn="tl">
                    <a:srgbClr val="000000">
                      <a:alpha val="43137"/>
                    </a:srgbClr>
                  </a:outerShdw>
                </a:effectLst>
                <a:latin typeface="Book Antiqua" pitchFamily="18" charset="0"/>
              </a:rPr>
              <a:t>Final out come takes more than  10 years.</a:t>
            </a:r>
          </a:p>
          <a:p>
            <a:pPr lvl="0"/>
            <a:r>
              <a:rPr lang="en-US" smtClean="0">
                <a:effectLst>
                  <a:outerShdw blurRad="38100" dist="38100" dir="2700000" algn="tl">
                    <a:srgbClr val="000000">
                      <a:alpha val="43137"/>
                    </a:srgbClr>
                  </a:outerShdw>
                </a:effectLst>
                <a:latin typeface="Book Antiqua" pitchFamily="18" charset="0"/>
              </a:rPr>
              <a:t>Recovery rate is very low</a:t>
            </a:r>
            <a:endParaRPr lang="en-US" cap="all" smtClean="0">
              <a:effectLst>
                <a:outerShdw blurRad="38100" dist="38100" dir="2700000" algn="tl">
                  <a:srgbClr val="000000">
                    <a:alpha val="43137"/>
                  </a:srgbClr>
                </a:outerShdw>
              </a:effectLst>
              <a:latin typeface="Book Antiqua" pitchFamily="18" charset="0"/>
            </a:endParaRPr>
          </a:p>
          <a:p>
            <a:pPr indent="-3175">
              <a:buNone/>
            </a:pPr>
            <a:endParaRPr lang="en-US" cap="all" smtClean="0">
              <a:latin typeface="Comic Sans MS" pitchFamily="66" charset="0"/>
            </a:endParaRPr>
          </a:p>
          <a:p>
            <a:pPr lvl="0">
              <a:buFont typeface="Wingdings" pitchFamily="2" charset="2"/>
              <a:buChar char="ü"/>
            </a:pPr>
            <a:endParaRPr lang="en-US" smtClean="0"/>
          </a:p>
          <a:p>
            <a:endParaRPr lang="en-US" smtClean="0"/>
          </a:p>
          <a:p>
            <a:endParaRPr lang="en-IN"/>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SARFAESI 2002</a:t>
            </a:r>
            <a:endParaRPr lang="en-US"/>
          </a:p>
        </p:txBody>
      </p:sp>
      <p:sp>
        <p:nvSpPr>
          <p:cNvPr id="3" name="Content Placeholder 2"/>
          <p:cNvSpPr>
            <a:spLocks noGrp="1"/>
          </p:cNvSpPr>
          <p:nvPr>
            <p:ph idx="1"/>
          </p:nvPr>
        </p:nvSpPr>
        <p:spPr/>
        <p:txBody>
          <a:bodyPr>
            <a:normAutofit/>
          </a:bodyPr>
          <a:lstStyle/>
          <a:p>
            <a:pPr>
              <a:buFont typeface="Wingdings 2" pitchFamily="18" charset="2"/>
              <a:buNone/>
            </a:pPr>
            <a:r>
              <a:rPr lang="en-IN" sz="1800" b="1" smtClean="0">
                <a:latin typeface="Arial" pitchFamily="34" charset="0"/>
                <a:cs typeface="Arial" pitchFamily="34" charset="0"/>
              </a:rPr>
              <a:t>FINANCIAL ASSET</a:t>
            </a:r>
            <a:r>
              <a:rPr lang="en-IN" sz="1800" smtClean="0">
                <a:latin typeface="Arial" pitchFamily="34" charset="0"/>
                <a:cs typeface="Arial" pitchFamily="34" charset="0"/>
              </a:rPr>
              <a:t>: </a:t>
            </a:r>
          </a:p>
          <a:p>
            <a:pPr>
              <a:buFont typeface="Wingdings 2" pitchFamily="18" charset="2"/>
              <a:buNone/>
            </a:pPr>
            <a:r>
              <a:rPr lang="en-IN" sz="1800" smtClean="0">
                <a:latin typeface="Arial" pitchFamily="34" charset="0"/>
                <a:cs typeface="Arial" pitchFamily="34" charset="0"/>
              </a:rPr>
              <a:t>      Debt/receivable/claim/secured/unsecured asset, secured by hypothecation/ mortgage/pledge/movable/immovable/rights/title/ interest in any intangible/assignment/ (u/s 2(l)(i to vb)</a:t>
            </a:r>
          </a:p>
          <a:p>
            <a:pPr>
              <a:buFont typeface="Wingdings 2" pitchFamily="18" charset="2"/>
              <a:buNone/>
            </a:pPr>
            <a:endParaRPr lang="en-IN" sz="1800" smtClean="0">
              <a:latin typeface="Arial" pitchFamily="34" charset="0"/>
              <a:cs typeface="Arial" pitchFamily="34" charset="0"/>
            </a:endParaRPr>
          </a:p>
          <a:p>
            <a:pPr>
              <a:buFont typeface="Wingdings 2" pitchFamily="18" charset="2"/>
              <a:buNone/>
            </a:pPr>
            <a:endParaRPr lang="en-IN" sz="1800" b="1" smtClean="0">
              <a:latin typeface="Arial" pitchFamily="34" charset="0"/>
              <a:cs typeface="Arial" pitchFamily="34" charset="0"/>
            </a:endParaRPr>
          </a:p>
          <a:p>
            <a:pPr>
              <a:buFont typeface="Wingdings 2" pitchFamily="18" charset="2"/>
              <a:buNone/>
            </a:pPr>
            <a:r>
              <a:rPr lang="en-IN" sz="1800" b="1" smtClean="0">
                <a:latin typeface="Arial" pitchFamily="34" charset="0"/>
                <a:cs typeface="Arial" pitchFamily="34" charset="0"/>
              </a:rPr>
              <a:t>SECURITY INTEREST </a:t>
            </a:r>
            <a:r>
              <a:rPr lang="en-IN" sz="1800" smtClean="0">
                <a:latin typeface="Arial" pitchFamily="34" charset="0"/>
                <a:cs typeface="Arial" pitchFamily="34" charset="0"/>
              </a:rPr>
              <a:t>: </a:t>
            </a:r>
          </a:p>
          <a:p>
            <a:pPr>
              <a:buFont typeface="Wingdings 2" pitchFamily="18" charset="2"/>
              <a:buNone/>
            </a:pPr>
            <a:r>
              <a:rPr lang="en-IN" sz="1800" smtClean="0">
                <a:latin typeface="Arial" pitchFamily="34" charset="0"/>
                <a:cs typeface="Arial" pitchFamily="34" charset="0"/>
              </a:rPr>
              <a:t>      Means right/title or interest of any kind (other than those specified in section 31) upon property created in favour of any secured credtitor(u/s zf(i)to (zj))</a:t>
            </a:r>
          </a:p>
          <a:p>
            <a:endParaRPr lang="en-US"/>
          </a:p>
        </p:txBody>
      </p:sp>
    </p:spTree>
  </p:cSld>
  <p:clrMapOvr>
    <a:masterClrMapping/>
  </p:clrMapOvr>
  <p:transition/>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IN" smtClean="0"/>
              <a:t>IBC 2016</a:t>
            </a:r>
            <a:endParaRPr lang="en-IN"/>
          </a:p>
        </p:txBody>
      </p:sp>
      <p:sp>
        <p:nvSpPr>
          <p:cNvPr id="3" name="Content Placeholder 2"/>
          <p:cNvSpPr>
            <a:spLocks noGrp="1"/>
          </p:cNvSpPr>
          <p:nvPr>
            <p:ph idx="1"/>
          </p:nvPr>
        </p:nvSpPr>
        <p:spPr/>
        <p:txBody>
          <a:bodyPr>
            <a:normAutofit fontScale="92500" lnSpcReduction="10000"/>
          </a:bodyPr>
          <a:lstStyle/>
          <a:p>
            <a:pPr>
              <a:buNone/>
            </a:pPr>
            <a:r>
              <a:rPr lang="en-IN" smtClean="0"/>
              <a:t>NECESSITY FOR IBC</a:t>
            </a:r>
          </a:p>
          <a:p>
            <a:pPr>
              <a:buNone/>
            </a:pPr>
            <a:r>
              <a:rPr lang="en-IN" sz="2000" smtClean="0"/>
              <a:t>India currently ranks  142(2015) out of 189 countries in the World Bank’s Index on EASE OF RESOLVING INSOLVENCIES.(Improved to 63 in the  year 2020)</a:t>
            </a:r>
            <a:endParaRPr lang="en-IN" sz="2000" smtClean="0"/>
          </a:p>
          <a:p>
            <a:pPr>
              <a:buNone/>
            </a:pPr>
            <a:endParaRPr lang="en-IN" sz="2000" smtClean="0"/>
          </a:p>
          <a:p>
            <a:pPr>
              <a:buNone/>
            </a:pPr>
            <a:r>
              <a:rPr lang="en-IN" sz="2000" smtClean="0"/>
              <a:t>Creating an environment conducive to EASE OF DOING BUSINESS.</a:t>
            </a:r>
          </a:p>
          <a:p>
            <a:pPr>
              <a:buNone/>
            </a:pPr>
            <a:endParaRPr lang="en-IN" sz="2000" smtClean="0"/>
          </a:p>
          <a:p>
            <a:pPr>
              <a:buNone/>
            </a:pPr>
            <a:r>
              <a:rPr lang="en-IN" sz="2000" smtClean="0"/>
              <a:t>The Code promises to bring about far reaching reforms with </a:t>
            </a:r>
          </a:p>
          <a:p>
            <a:pPr>
              <a:buNone/>
            </a:pPr>
            <a:r>
              <a:rPr lang="en-IN" sz="2400" smtClean="0">
                <a:solidFill>
                  <a:srgbClr val="FFFF00"/>
                </a:solidFill>
              </a:rPr>
              <a:t>A THRUST ON CREDITOR DRIVEN INSOLVENCY RESOLUTION.</a:t>
            </a:r>
          </a:p>
          <a:p>
            <a:pPr>
              <a:buNone/>
            </a:pPr>
            <a:endParaRPr lang="en-IN" sz="2400" smtClean="0"/>
          </a:p>
          <a:p>
            <a:pPr>
              <a:buNone/>
            </a:pPr>
            <a:r>
              <a:rPr lang="en-IN" sz="2400" smtClean="0">
                <a:solidFill>
                  <a:srgbClr val="FFFF00"/>
                </a:solidFill>
              </a:rPr>
              <a:t>IT PROPOSES A PARADIGM SHIFT FROM EXISTING DEBTOR IN POSSESSION TO CREDITOR IN CONTROL REGIM.</a:t>
            </a:r>
          </a:p>
          <a:p>
            <a:pPr>
              <a:buNone/>
            </a:pPr>
            <a:endParaRPr lang="en-IN" sz="2000"/>
          </a:p>
        </p:txBody>
      </p:sp>
    </p:spTree>
  </p:cSld>
  <p:clrMapOvr>
    <a:masterClrMapping/>
  </p:clrMapOvr>
  <p:transition/>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IN" smtClean="0"/>
              <a:t>IBC 2016</a:t>
            </a:r>
            <a:endParaRPr lang="en-IN"/>
          </a:p>
        </p:txBody>
      </p:sp>
      <p:sp>
        <p:nvSpPr>
          <p:cNvPr id="3" name="Content Placeholder 2"/>
          <p:cNvSpPr>
            <a:spLocks noGrp="1"/>
          </p:cNvSpPr>
          <p:nvPr>
            <p:ph idx="1"/>
          </p:nvPr>
        </p:nvSpPr>
        <p:spPr/>
        <p:txBody>
          <a:bodyPr>
            <a:normAutofit/>
          </a:bodyPr>
          <a:lstStyle/>
          <a:p>
            <a:r>
              <a:rPr lang="en-US" sz="3800" b="1"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Book Antiqua" pitchFamily="18" charset="0"/>
              </a:rPr>
              <a:t>OBJECTIVES</a:t>
            </a:r>
          </a:p>
          <a:p>
            <a:pPr lvl="0"/>
            <a:r>
              <a:rPr lang="en-US" sz="2000" cap="all" smtClean="0">
                <a:latin typeface="Book Antiqua" pitchFamily="18" charset="0"/>
              </a:rPr>
              <a:t>Time Bound Manner</a:t>
            </a:r>
          </a:p>
          <a:p>
            <a:r>
              <a:rPr lang="en-US" sz="2000" cap="all" smtClean="0">
                <a:latin typeface="Book Antiqua" pitchFamily="18" charset="0"/>
              </a:rPr>
              <a:t>Promote Entrepreneurship</a:t>
            </a:r>
          </a:p>
          <a:p>
            <a:r>
              <a:rPr lang="en-US" sz="2000" cap="all" smtClean="0">
                <a:latin typeface="Book Antiqua" pitchFamily="18" charset="0"/>
              </a:rPr>
              <a:t>Improve Credit Availability</a:t>
            </a:r>
          </a:p>
          <a:p>
            <a:r>
              <a:rPr lang="en-US" sz="2000" cap="all" smtClean="0">
                <a:latin typeface="Book Antiqua" pitchFamily="18" charset="0"/>
              </a:rPr>
              <a:t>Balance Interest of all </a:t>
            </a:r>
          </a:p>
          <a:p>
            <a:pPr indent="-3175">
              <a:buNone/>
            </a:pPr>
            <a:r>
              <a:rPr lang="en-US" sz="2000" cap="all" smtClean="0">
                <a:latin typeface="Book Antiqua" pitchFamily="18" charset="0"/>
              </a:rPr>
              <a:t>Stakeholders</a:t>
            </a:r>
          </a:p>
          <a:p>
            <a:r>
              <a:rPr lang="en-US" sz="2000" cap="all" smtClean="0">
                <a:latin typeface="Book Antiqua" pitchFamily="18" charset="0"/>
              </a:rPr>
              <a:t>Minimize the Role of Adjudicating Authority</a:t>
            </a:r>
          </a:p>
          <a:p>
            <a:r>
              <a:rPr lang="en-US" sz="2000" cap="all" smtClean="0">
                <a:latin typeface="Book Antiqua" pitchFamily="18" charset="0"/>
              </a:rPr>
              <a:t>Tackles around 12 Laws – 100 years old</a:t>
            </a:r>
          </a:p>
          <a:p>
            <a:pPr lvl="0"/>
            <a:endParaRPr lang="en-US" smtClean="0">
              <a:latin typeface="Comic Sans MS" pitchFamily="66" charset="0"/>
            </a:endParaRPr>
          </a:p>
          <a:p>
            <a:endParaRPr lang="en-US" smtClean="0"/>
          </a:p>
          <a:p>
            <a:endParaRPr lang="en-IN"/>
          </a:p>
        </p:txBody>
      </p:sp>
    </p:spTree>
  </p:cSld>
  <p:clrMapOvr>
    <a:masterClrMapping/>
  </p:clrMapOvr>
  <p:transition/>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IN" smtClean="0"/>
              <a:t>IBC 2016</a:t>
            </a:r>
            <a:endParaRPr lang="en-IN"/>
          </a:p>
        </p:txBody>
      </p:sp>
      <p:sp>
        <p:nvSpPr>
          <p:cNvPr id="3" name="Content Placeholder 2"/>
          <p:cNvSpPr>
            <a:spLocks noGrp="1"/>
          </p:cNvSpPr>
          <p:nvPr>
            <p:ph idx="1"/>
          </p:nvPr>
        </p:nvSpPr>
        <p:spPr/>
        <p:txBody>
          <a:bodyPr>
            <a:normAutofit/>
          </a:bodyPr>
          <a:lstStyle/>
          <a:p>
            <a:pPr lvl="0"/>
            <a:r>
              <a:rPr lang="en-US" b="1" smtClean="0">
                <a:latin typeface="Book Antiqua" pitchFamily="18" charset="0"/>
              </a:rPr>
              <a:t>APPLICABILITY</a:t>
            </a:r>
          </a:p>
          <a:p>
            <a:pPr lvl="0"/>
            <a:r>
              <a:rPr lang="en-US" sz="2200" b="1" cap="all" smtClean="0">
                <a:latin typeface="Book Antiqua" pitchFamily="18" charset="0"/>
              </a:rPr>
              <a:t>Any Company incorporated under the Companies Act, 2013 or under any provisions(other than financial firms).</a:t>
            </a:r>
          </a:p>
          <a:p>
            <a:pPr lvl="0"/>
            <a:r>
              <a:rPr lang="en-US" sz="2200" b="1" cap="all" smtClean="0">
                <a:latin typeface="Book Antiqua" pitchFamily="18" charset="0"/>
              </a:rPr>
              <a:t>Any other Company governed by any Special Act</a:t>
            </a:r>
          </a:p>
          <a:p>
            <a:pPr lvl="0"/>
            <a:r>
              <a:rPr lang="en-US" sz="2200" b="1" cap="all" smtClean="0">
                <a:latin typeface="Book Antiqua" pitchFamily="18" charset="0"/>
              </a:rPr>
              <a:t>Any LLP incorporated under the LLP Act, 2008</a:t>
            </a:r>
          </a:p>
          <a:p>
            <a:pPr lvl="0"/>
            <a:r>
              <a:rPr lang="en-US" sz="2200" b="1" cap="all" smtClean="0">
                <a:latin typeface="Book Antiqua" pitchFamily="18" charset="0"/>
              </a:rPr>
              <a:t>Any other body, as notified by the Central Government</a:t>
            </a:r>
          </a:p>
          <a:p>
            <a:pPr lvl="0"/>
            <a:r>
              <a:rPr lang="en-US" sz="2200" b="1" cap="all" smtClean="0">
                <a:latin typeface="Book Antiqua" pitchFamily="18" charset="0"/>
              </a:rPr>
              <a:t>Partnership Firms(NOT YET NOTIFIED)</a:t>
            </a:r>
          </a:p>
          <a:p>
            <a:pPr lvl="0"/>
            <a:r>
              <a:rPr lang="en-US" sz="2200" b="1" cap="all" smtClean="0">
                <a:latin typeface="Book Antiqua" pitchFamily="18" charset="0"/>
              </a:rPr>
              <a:t>Individuals(NOT YET NOTIFIED)</a:t>
            </a:r>
            <a:endParaRPr lang="en-US" sz="2200" b="1" cap="all">
              <a:latin typeface="Book Antiqua" pitchFamily="18" charset="0"/>
            </a:endParaRPr>
          </a:p>
        </p:txBody>
      </p:sp>
    </p:spTree>
  </p:cSld>
  <p:clrMapOvr>
    <a:masterClrMapping/>
  </p:clrMapOvr>
  <p:transition/>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IN" smtClean="0"/>
              <a:t>IBC 2016</a:t>
            </a:r>
            <a:endParaRPr lang="en-IN"/>
          </a:p>
        </p:txBody>
      </p:sp>
      <p:sp>
        <p:nvSpPr>
          <p:cNvPr id="3" name="Content Placeholder 2"/>
          <p:cNvSpPr>
            <a:spLocks noGrp="1"/>
          </p:cNvSpPr>
          <p:nvPr>
            <p:ph idx="1"/>
          </p:nvPr>
        </p:nvSpPr>
        <p:spPr/>
        <p:txBody>
          <a:bodyPr/>
          <a:lstStyle/>
          <a:p>
            <a:r>
              <a:rPr lang="en-IN" smtClean="0"/>
              <a:t>TIME LINE</a:t>
            </a:r>
          </a:p>
          <a:p>
            <a:endParaRPr lang="en-IN" smtClean="0"/>
          </a:p>
          <a:p>
            <a:r>
              <a:rPr lang="en-IN" smtClean="0"/>
              <a:t>180 DAYS +90 DAYS=270 DAYS</a:t>
            </a:r>
          </a:p>
          <a:p>
            <a:endParaRPr lang="en-IN" smtClean="0"/>
          </a:p>
          <a:p>
            <a:endParaRPr lang="en-IN" smtClean="0"/>
          </a:p>
          <a:p>
            <a:r>
              <a:rPr lang="en-IN" smtClean="0"/>
              <a:t>FAST TRACK</a:t>
            </a:r>
          </a:p>
          <a:p>
            <a:endParaRPr lang="en-IN" smtClean="0"/>
          </a:p>
          <a:p>
            <a:r>
              <a:rPr lang="en-IN" smtClean="0"/>
              <a:t>90 DAYS + 45 DAYS= 135 DAYS.</a:t>
            </a:r>
            <a:endParaRPr lang="en-IN"/>
          </a:p>
        </p:txBody>
      </p:sp>
    </p:spTree>
  </p:cSld>
  <p:clrMapOvr>
    <a:masterClrMapping/>
  </p:clrMapOvr>
  <p:transition/>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IN" smtClean="0"/>
              <a:t>IBC 2016</a:t>
            </a:r>
            <a:endParaRPr lang="en-IN"/>
          </a:p>
        </p:txBody>
      </p:sp>
      <p:sp>
        <p:nvSpPr>
          <p:cNvPr id="3" name="Content Placeholder 2"/>
          <p:cNvSpPr>
            <a:spLocks noGrp="1"/>
          </p:cNvSpPr>
          <p:nvPr>
            <p:ph idx="1"/>
          </p:nvPr>
        </p:nvSpPr>
        <p:spPr/>
        <p:txBody>
          <a:bodyPr>
            <a:normAutofit fontScale="92500" lnSpcReduction="10000"/>
          </a:bodyPr>
          <a:lstStyle/>
          <a:p>
            <a:r>
              <a:rPr lang="en-US" b="1" cap="all" smtClean="0">
                <a:ln w="12700">
                  <a:solidFill>
                    <a:schemeClr val="tx2">
                      <a:satMod val="155000"/>
                    </a:schemeClr>
                  </a:solidFill>
                  <a:prstDash val="solid"/>
                </a:ln>
                <a:solidFill>
                  <a:schemeClr val="accent2">
                    <a:lumMod val="50000"/>
                  </a:schemeClr>
                </a:solidFill>
                <a:effectLst>
                  <a:outerShdw blurRad="41275" dist="20320" dir="1800000" algn="tl" rotWithShape="0">
                    <a:srgbClr val="000000">
                      <a:alpha val="40000"/>
                    </a:srgbClr>
                  </a:outerShdw>
                </a:effectLst>
              </a:rPr>
              <a:t>Adjudicating  Authority</a:t>
            </a:r>
          </a:p>
          <a:p>
            <a:pPr marL="236538" indent="-236538"/>
            <a:r>
              <a:rPr lang="en-US" sz="3600" cap="all" smtClean="0"/>
              <a:t> </a:t>
            </a:r>
            <a:r>
              <a:rPr lang="en-US" sz="2800" b="1" cap="all" smtClean="0"/>
              <a:t>NCLT</a:t>
            </a:r>
          </a:p>
          <a:p>
            <a:pPr marL="280988" indent="-280988">
              <a:buNone/>
              <a:tabLst>
                <a:tab pos="280988"/>
              </a:tabLst>
            </a:pPr>
            <a:r>
              <a:rPr lang="en-US" cap="all" smtClean="0"/>
              <a:t>    - Deal with insolvency matters of Co. &amp; LLP</a:t>
            </a:r>
          </a:p>
          <a:p>
            <a:pPr marL="280988" indent="-280988">
              <a:buNone/>
              <a:tabLst>
                <a:tab pos="280988"/>
              </a:tabLst>
            </a:pPr>
            <a:r>
              <a:rPr lang="en-US" cap="all" smtClean="0"/>
              <a:t>    - </a:t>
            </a:r>
            <a:r>
              <a:rPr lang="en-US" sz="2800" cap="all" smtClean="0"/>
              <a:t>Appeal to NCLAT</a:t>
            </a:r>
          </a:p>
          <a:p>
            <a:pPr marL="280988" indent="-280988">
              <a:buNone/>
              <a:tabLst>
                <a:tab pos="280988"/>
              </a:tabLst>
            </a:pPr>
            <a:r>
              <a:rPr lang="en-US" cap="all" smtClean="0"/>
              <a:t>    - Appeal against NCLAT  to SUPREME COURT.(ONLY FUNDAMENTAL ISSUES).</a:t>
            </a:r>
          </a:p>
          <a:p>
            <a:pPr marL="280988" indent="-280988"/>
            <a:r>
              <a:rPr lang="en-US" b="1" cap="all" smtClean="0"/>
              <a:t>Debt Recovery Tribunal</a:t>
            </a:r>
          </a:p>
          <a:p>
            <a:pPr marL="515938" indent="-234950">
              <a:buFontTx/>
              <a:buChar char="-"/>
            </a:pPr>
            <a:r>
              <a:rPr lang="en-US" cap="all" smtClean="0"/>
              <a:t>Deal with insolvency matters of individual &amp; Partnership firm</a:t>
            </a:r>
          </a:p>
          <a:p>
            <a:pPr marL="515938" indent="-234950">
              <a:buFontTx/>
              <a:buChar char="-"/>
            </a:pPr>
            <a:r>
              <a:rPr lang="en-US" cap="all" smtClean="0"/>
              <a:t>Appeal  to DRAT </a:t>
            </a:r>
            <a:endParaRPr lang="en-US" sz="2400" cap="all" smtClean="0"/>
          </a:p>
          <a:p>
            <a:pPr marL="515938" indent="-234950">
              <a:buNone/>
            </a:pPr>
            <a:endParaRPr lang="en-US" smtClean="0">
              <a:latin typeface="Comic Sans MS" pitchFamily="66" charset="0"/>
            </a:endParaRPr>
          </a:p>
          <a:p>
            <a:endParaRPr lang="en-IN"/>
          </a:p>
        </p:txBody>
      </p:sp>
    </p:spTree>
  </p:cSld>
  <p:clrMapOvr>
    <a:masterClrMapping/>
  </p:clrMapOvr>
  <p:transition/>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IN" smtClean="0"/>
              <a:t>IBC 2016</a:t>
            </a:r>
            <a:endParaRPr lang="en-IN"/>
          </a:p>
        </p:txBody>
      </p:sp>
      <p:sp>
        <p:nvSpPr>
          <p:cNvPr id="3" name="Content Placeholder 2"/>
          <p:cNvSpPr>
            <a:spLocks noGrp="1"/>
          </p:cNvSpPr>
          <p:nvPr>
            <p:ph idx="1"/>
          </p:nvPr>
        </p:nvSpPr>
        <p:spPr/>
        <p:txBody>
          <a:bodyPr>
            <a:normAutofit fontScale="70000" lnSpcReduction="20000"/>
          </a:bodyPr>
          <a:lstStyle/>
          <a:p>
            <a:pPr lvl="0"/>
            <a:r>
              <a:rPr lang="en-IN" smtClean="0"/>
              <a:t>WHO CAN INVOKE</a:t>
            </a:r>
          </a:p>
          <a:p>
            <a:pPr lvl="0"/>
            <a:endParaRPr lang="en-US" b="1" smtClean="0">
              <a:latin typeface="Book Antiqua" pitchFamily="18" charset="0"/>
            </a:endParaRPr>
          </a:p>
          <a:p>
            <a:pPr lvl="0"/>
            <a:r>
              <a:rPr lang="en-US" b="1" cap="all" smtClean="0">
                <a:latin typeface="Book Antiqua" pitchFamily="18" charset="0"/>
              </a:rPr>
              <a:t>Financial Creditor </a:t>
            </a:r>
            <a:r>
              <a:rPr lang="en-US" sz="2400" b="1" cap="all" smtClean="0">
                <a:latin typeface="Book Antiqua" pitchFamily="18" charset="0"/>
              </a:rPr>
              <a:t>(Sec.7) </a:t>
            </a:r>
          </a:p>
          <a:p>
            <a:pPr lvl="0"/>
            <a:r>
              <a:rPr lang="en-US" sz="2400" b="1" cap="all" smtClean="0">
                <a:latin typeface="Book Antiqua" pitchFamily="18" charset="0"/>
              </a:rPr>
              <a:t>Any Financial institution or person to whom a financial debt is owed &amp; </a:t>
            </a:r>
          </a:p>
          <a:p>
            <a:r>
              <a:rPr lang="en-US" sz="2400" b="1" cap="all" smtClean="0">
                <a:latin typeface="Book Antiqua" pitchFamily="18" charset="0"/>
              </a:rPr>
              <a:t>- Includes a person to whom such debt legally assigned or transferred</a:t>
            </a:r>
          </a:p>
          <a:p>
            <a:pPr lvl="0"/>
            <a:endParaRPr lang="en-US" sz="2400" b="1" cap="all" smtClean="0">
              <a:latin typeface="Book Antiqua" pitchFamily="18" charset="0"/>
            </a:endParaRPr>
          </a:p>
          <a:p>
            <a:pPr lvl="0"/>
            <a:r>
              <a:rPr lang="en-US" sz="2400" b="1" cap="all" smtClean="0">
                <a:latin typeface="Book Antiqua" pitchFamily="18" charset="0"/>
              </a:rPr>
              <a:t>Operational Creditor </a:t>
            </a:r>
            <a:r>
              <a:rPr lang="en-US" sz="2000" b="1" cap="all" smtClean="0">
                <a:latin typeface="Book Antiqua" pitchFamily="18" charset="0"/>
              </a:rPr>
              <a:t>(Sec.9) </a:t>
            </a:r>
          </a:p>
          <a:p>
            <a:pPr lvl="0"/>
            <a:r>
              <a:rPr lang="en-US" sz="2000" b="1" cap="all" smtClean="0">
                <a:latin typeface="Book Antiqua" pitchFamily="18" charset="0"/>
              </a:rPr>
              <a:t>A person to whom an operational debt  is owed &amp;</a:t>
            </a:r>
          </a:p>
          <a:p>
            <a:pPr lvl="0"/>
            <a:r>
              <a:rPr lang="en-US" sz="2000" b="1" cap="all" smtClean="0">
                <a:latin typeface="Book Antiqua" pitchFamily="18" charset="0"/>
              </a:rPr>
              <a:t>- Includes any person to whom such debt legally assigned or transferred</a:t>
            </a:r>
          </a:p>
          <a:p>
            <a:pPr lvl="0"/>
            <a:endParaRPr lang="en-US" sz="2000" b="1" cap="all" smtClean="0">
              <a:latin typeface="Book Antiqua" pitchFamily="18" charset="0"/>
            </a:endParaRPr>
          </a:p>
          <a:p>
            <a:pPr lvl="0"/>
            <a:r>
              <a:rPr lang="en-US" sz="2600" b="1" cap="all" smtClean="0">
                <a:latin typeface="Book Antiqua" pitchFamily="18" charset="0"/>
              </a:rPr>
              <a:t>Corporate Debtor (Sec.10</a:t>
            </a:r>
            <a:r>
              <a:rPr lang="en-US" sz="1600" b="1" cap="all" smtClean="0">
                <a:latin typeface="Book Antiqua" pitchFamily="18" charset="0"/>
              </a:rPr>
              <a:t>)</a:t>
            </a:r>
          </a:p>
          <a:p>
            <a:endParaRPr lang="en-US" sz="2000" b="1" cap="all" smtClean="0">
              <a:latin typeface="Book Antiqua" pitchFamily="18" charset="0"/>
            </a:endParaRPr>
          </a:p>
          <a:p>
            <a:r>
              <a:rPr lang="en-US" sz="2400" cap="all" smtClean="0">
                <a:latin typeface="Book Antiqua" pitchFamily="18" charset="0"/>
              </a:rPr>
              <a:t>- </a:t>
            </a:r>
            <a:r>
              <a:rPr lang="en-US" sz="2400" b="1" cap="all" smtClean="0">
                <a:latin typeface="Book Antiqua" pitchFamily="18" charset="0"/>
              </a:rPr>
              <a:t>A corporate person who owes a debt to any person</a:t>
            </a:r>
          </a:p>
          <a:p>
            <a:pPr lvl="0"/>
            <a:r>
              <a:rPr lang="en-US" sz="2400" b="1" smtClean="0">
                <a:latin typeface="Book Antiqua" pitchFamily="18" charset="0"/>
              </a:rPr>
              <a:t> </a:t>
            </a:r>
          </a:p>
          <a:p>
            <a:pPr lvl="0"/>
            <a:endParaRPr lang="en-US" sz="2400" b="1" smtClean="0">
              <a:latin typeface="Comic Sans MS" pitchFamily="66" charset="0"/>
            </a:endParaRPr>
          </a:p>
          <a:p>
            <a:pPr>
              <a:buNone/>
            </a:pPr>
            <a:endParaRPr lang="en-IN"/>
          </a:p>
        </p:txBody>
      </p:sp>
    </p:spTree>
  </p:cSld>
  <p:clrMapOvr>
    <a:masterClrMapping/>
  </p:clrMapOvr>
  <p:transition/>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IBC 2016</a:t>
            </a:r>
            <a:endParaRPr lang="en-US"/>
          </a:p>
        </p:txBody>
      </p:sp>
      <p:sp>
        <p:nvSpPr>
          <p:cNvPr id="3" name="Content Placeholder 2"/>
          <p:cNvSpPr>
            <a:spLocks noGrp="1"/>
          </p:cNvSpPr>
          <p:nvPr>
            <p:ph idx="1"/>
          </p:nvPr>
        </p:nvSpPr>
        <p:spPr/>
        <p:txBody>
          <a:bodyPr/>
          <a:lstStyle/>
          <a:p>
            <a:r>
              <a:rPr lang="en-US" smtClean="0"/>
              <a:t>INSTITUTIONAL FRAMEWORK</a:t>
            </a:r>
          </a:p>
          <a:p>
            <a:endParaRPr lang="en-US" smtClean="0"/>
          </a:p>
          <a:p>
            <a:r>
              <a:rPr lang="en-US" sz="2000" smtClean="0"/>
              <a:t>IBBI(Insolvency and Bankruptcy Board of India)</a:t>
            </a:r>
          </a:p>
          <a:p>
            <a:endParaRPr lang="en-US" sz="2000" smtClean="0"/>
          </a:p>
          <a:p>
            <a:r>
              <a:rPr lang="en-US" sz="2000" smtClean="0"/>
              <a:t>ADJUDICATING AUTHORITIES(NCLT,NCLAT, DRT &amp; DRAT).</a:t>
            </a:r>
          </a:p>
          <a:p>
            <a:endParaRPr lang="en-US" sz="2000" smtClean="0"/>
          </a:p>
          <a:p>
            <a:r>
              <a:rPr lang="en-US" sz="2000" smtClean="0"/>
              <a:t>INFORMATION UTIILITIES(National e Governance Services )</a:t>
            </a:r>
          </a:p>
          <a:p>
            <a:endParaRPr lang="en-US" sz="2000" smtClean="0"/>
          </a:p>
          <a:p>
            <a:r>
              <a:rPr lang="en-US" sz="2000" smtClean="0"/>
              <a:t>INSOLVENCY PROFESSIONAL AGNECIES.</a:t>
            </a:r>
          </a:p>
          <a:p>
            <a:endParaRPr lang="en-US" sz="2000" smtClean="0"/>
          </a:p>
          <a:p>
            <a:r>
              <a:rPr lang="en-US" sz="2000" smtClean="0"/>
              <a:t>INSOLVENCY PROFESSIONALS</a:t>
            </a:r>
            <a:endParaRPr lang="en-US" sz="2000"/>
          </a:p>
        </p:txBody>
      </p:sp>
    </p:spTree>
  </p:cSld>
  <p:clrMapOvr>
    <a:masterClrMapping/>
  </p:clrMapOvr>
  <p:transition/>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IBC 2016</a:t>
            </a:r>
            <a:endParaRPr lang="en-US"/>
          </a:p>
        </p:txBody>
      </p:sp>
      <p:sp>
        <p:nvSpPr>
          <p:cNvPr id="3" name="Content Placeholder 2"/>
          <p:cNvSpPr>
            <a:spLocks noGrp="1"/>
          </p:cNvSpPr>
          <p:nvPr>
            <p:ph idx="1"/>
          </p:nvPr>
        </p:nvSpPr>
        <p:spPr/>
        <p:txBody>
          <a:bodyPr/>
          <a:lstStyle/>
          <a:p>
            <a:r>
              <a:rPr lang="en-US" smtClean="0"/>
              <a:t>TIME LINES</a:t>
            </a:r>
          </a:p>
          <a:p>
            <a:r>
              <a:rPr lang="en-US" smtClean="0"/>
              <a:t>Admission in 14 days.</a:t>
            </a:r>
          </a:p>
          <a:p>
            <a:r>
              <a:rPr lang="en-US" smtClean="0"/>
              <a:t>Appointment of IRP in 3 days.</a:t>
            </a:r>
          </a:p>
          <a:p>
            <a:r>
              <a:rPr lang="en-US" smtClean="0"/>
              <a:t>Public Announcement in 3 days.</a:t>
            </a:r>
          </a:p>
          <a:p>
            <a:r>
              <a:rPr lang="en-US" smtClean="0"/>
              <a:t>Claims to be submitted by the all creditors etc within 11 days.</a:t>
            </a:r>
          </a:p>
          <a:p>
            <a:r>
              <a:rPr lang="en-US" smtClean="0"/>
              <a:t>COC to be formed within 37 days of admission.</a:t>
            </a:r>
          </a:p>
          <a:p>
            <a:r>
              <a:rPr lang="en-US" smtClean="0"/>
              <a:t>180 +90 for Resolution other wise liquidation  </a:t>
            </a:r>
            <a:endParaRPr lang="en-US"/>
          </a:p>
        </p:txBody>
      </p:sp>
    </p:spTree>
  </p:cSld>
  <p:clrMapOvr>
    <a:masterClrMapping/>
  </p:clrMapOvr>
  <p:transition/>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IBC 2016</a:t>
            </a:r>
            <a:endParaRPr lang="en-US"/>
          </a:p>
        </p:txBody>
      </p:sp>
      <p:sp>
        <p:nvSpPr>
          <p:cNvPr id="3" name="Content Placeholder 2"/>
          <p:cNvSpPr>
            <a:spLocks noGrp="1"/>
          </p:cNvSpPr>
          <p:nvPr>
            <p:ph idx="1"/>
          </p:nvPr>
        </p:nvSpPr>
        <p:spPr/>
        <p:txBody>
          <a:bodyPr>
            <a:normAutofit fontScale="92500" lnSpcReduction="20000"/>
          </a:bodyPr>
          <a:lstStyle/>
          <a:p>
            <a:r>
              <a:rPr lang="en-US" smtClean="0"/>
              <a:t>PRIORITY IN LIQUIDATION</a:t>
            </a:r>
          </a:p>
          <a:p>
            <a:r>
              <a:rPr lang="en-IN" smtClean="0"/>
              <a:t>Insolvency Process Costs</a:t>
            </a:r>
          </a:p>
          <a:p>
            <a:r>
              <a:rPr lang="en-IN" smtClean="0"/>
              <a:t>Liquidation Costs</a:t>
            </a:r>
          </a:p>
          <a:p>
            <a:r>
              <a:rPr lang="en-IN" smtClean="0"/>
              <a:t>Workmen dues of 24 months &amp; Employees’ dues of 12 months</a:t>
            </a:r>
          </a:p>
          <a:p>
            <a:r>
              <a:rPr lang="en-IN" smtClean="0"/>
              <a:t> Secured Creditors Debt (to the extent of Security?)</a:t>
            </a:r>
          </a:p>
          <a:p>
            <a:r>
              <a:rPr lang="en-IN" smtClean="0"/>
              <a:t>Unsecured financial creditors</a:t>
            </a:r>
          </a:p>
          <a:p>
            <a:r>
              <a:rPr lang="en-IN" smtClean="0"/>
              <a:t>Crown debts &amp; unpaid dues of secured creditors</a:t>
            </a:r>
          </a:p>
          <a:p>
            <a:r>
              <a:rPr lang="en-IN" smtClean="0"/>
              <a:t>Other debt (including trade /Operational creditors)</a:t>
            </a:r>
          </a:p>
          <a:p>
            <a:r>
              <a:rPr lang="en-IN" smtClean="0"/>
              <a:t>Preference Shareholders.</a:t>
            </a:r>
          </a:p>
          <a:p>
            <a:r>
              <a:rPr lang="en-IN" smtClean="0"/>
              <a:t>Equity Shareholders</a:t>
            </a:r>
          </a:p>
          <a:p>
            <a:pPr>
              <a:buNone/>
            </a:pPr>
            <a:endParaRPr lang="en-IN" smtClean="0"/>
          </a:p>
          <a:p>
            <a:endParaRPr lang="en-IN" smtClean="0"/>
          </a:p>
          <a:p>
            <a:endParaRPr lang="en-IN" smtClean="0"/>
          </a:p>
          <a:p>
            <a:endParaRPr lang="en-IN" smtClean="0"/>
          </a:p>
          <a:p>
            <a:endParaRPr lang="en-IN" smtClean="0"/>
          </a:p>
          <a:p>
            <a:endParaRPr lang="en-US"/>
          </a:p>
        </p:txBody>
      </p:sp>
    </p:spTree>
  </p:cSld>
  <p:clrMapOvr>
    <a:masterClrMapping/>
  </p:clrMapOvr>
  <p:transition/>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IN" smtClean="0"/>
              <a:t>IBC 2016</a:t>
            </a:r>
            <a:endParaRPr lang="en-IN"/>
          </a:p>
        </p:txBody>
      </p:sp>
      <p:sp>
        <p:nvSpPr>
          <p:cNvPr id="3" name="Content Placeholder 2"/>
          <p:cNvSpPr>
            <a:spLocks noGrp="1"/>
          </p:cNvSpPr>
          <p:nvPr>
            <p:ph idx="1"/>
          </p:nvPr>
        </p:nvSpPr>
        <p:spPr/>
        <p:txBody>
          <a:bodyPr/>
          <a:lstStyle/>
          <a:p>
            <a:r>
              <a:rPr lang="en-IN" smtClean="0"/>
              <a:t>MORATORIUM EFFECT.</a:t>
            </a:r>
            <a:endParaRPr lang="en-IN"/>
          </a:p>
        </p:txBody>
      </p:sp>
      <p:sp>
        <p:nvSpPr>
          <p:cNvPr id="4" name="Rectangle 3"/>
          <p:cNvSpPr/>
          <p:nvPr/>
        </p:nvSpPr>
        <p:spPr>
          <a:xfrm>
            <a:off x="539552" y="1471540"/>
            <a:ext cx="8424936" cy="5853910"/>
          </a:xfrm>
          <a:prstGeom prst="rect">
            <a:avLst/>
          </a:prstGeom>
        </p:spPr>
        <p:txBody>
          <a:bodyPr wrap="square">
            <a:spAutoFit/>
          </a:bodyPr>
          <a:lstStyle>
            <a:defPPr>
              <a:defRPr lang="en-US"/>
            </a:defPPr>
          </a:lstStyle>
          <a:p>
            <a:pPr marL="342900" lvl="0" indent="-342900" algn="just">
              <a:spcBef>
                <a:spcPct val="20000"/>
              </a:spcBef>
              <a:buFont typeface="Arial" pitchFamily="34" charset="0"/>
              <a:buChar char="•"/>
              <a:defRPr/>
            </a:pPr>
            <a:endParaRPr lang="en-US" b="1" smtClean="0">
              <a:latin typeface="Comic Sans MS" pitchFamily="66" charset="0"/>
            </a:endParaRPr>
          </a:p>
          <a:p>
            <a:pPr marL="342900" lvl="0" indent="-342900" algn="just">
              <a:spcBef>
                <a:spcPct val="20000"/>
              </a:spcBef>
              <a:buFont typeface="Arial" pitchFamily="34" charset="0"/>
              <a:buChar char="•"/>
              <a:defRPr/>
            </a:pPr>
            <a:endParaRPr lang="en-US" b="1" smtClean="0">
              <a:latin typeface="Comic Sans MS" pitchFamily="66" charset="0"/>
            </a:endParaRPr>
          </a:p>
          <a:p>
            <a:pPr marL="342900" lvl="0" indent="-342900" algn="just">
              <a:spcBef>
                <a:spcPct val="20000"/>
              </a:spcBef>
              <a:buFont typeface="Arial" pitchFamily="34" charset="0"/>
              <a:buChar char="•"/>
              <a:defRPr/>
            </a:pPr>
            <a:endParaRPr lang="en-US" b="1" smtClean="0">
              <a:latin typeface="Comic Sans MS" pitchFamily="66" charset="0"/>
            </a:endParaRPr>
          </a:p>
          <a:p>
            <a:pPr marL="342900" lvl="0" indent="-342900" algn="just">
              <a:spcBef>
                <a:spcPct val="20000"/>
              </a:spcBef>
              <a:buFont typeface="Arial" pitchFamily="34" charset="0"/>
              <a:buChar char="•"/>
              <a:defRPr/>
            </a:pPr>
            <a:r>
              <a:rPr lang="en-US" b="1" cap="all" smtClean="0">
                <a:latin typeface="Book Antiqua" pitchFamily="18" charset="0"/>
              </a:rPr>
              <a:t>Objective</a:t>
            </a:r>
          </a:p>
          <a:p>
            <a:pPr marL="633413" lvl="0" indent="-293688" algn="just">
              <a:spcBef>
                <a:spcPct val="20000"/>
              </a:spcBef>
              <a:buFont typeface="Wingdings" pitchFamily="2" charset="2"/>
              <a:buChar char="ü"/>
              <a:defRPr/>
            </a:pPr>
            <a:r>
              <a:rPr lang="en-US" cap="all" smtClean="0">
                <a:latin typeface="Book Antiqua" pitchFamily="18" charset="0"/>
              </a:rPr>
              <a:t>Maximizing value of the Entity to Continue Operation</a:t>
            </a:r>
          </a:p>
          <a:p>
            <a:pPr marL="633413" lvl="0" indent="-293688" algn="just">
              <a:spcBef>
                <a:spcPct val="20000"/>
              </a:spcBef>
              <a:buFont typeface="Wingdings" pitchFamily="2" charset="2"/>
              <a:buChar char="ü"/>
              <a:defRPr/>
            </a:pPr>
            <a:r>
              <a:rPr lang="en-US" cap="all" smtClean="0">
                <a:latin typeface="Book Antiqua" pitchFamily="18" charset="0"/>
              </a:rPr>
              <a:t>No additional stress on Business</a:t>
            </a:r>
          </a:p>
          <a:p>
            <a:pPr marL="914400" lvl="0" indent="-280988" algn="just">
              <a:spcBef>
                <a:spcPct val="20000"/>
              </a:spcBef>
              <a:defRPr/>
            </a:pPr>
            <a:r>
              <a:rPr lang="en-US" cap="all" smtClean="0">
                <a:latin typeface="Book Antiqua" pitchFamily="18" charset="0"/>
              </a:rPr>
              <a:t>- Supply of essential goods or services to the Corporate Debtor as may be specified shall not be terminated or suspended or interrupted</a:t>
            </a:r>
          </a:p>
          <a:p>
            <a:pPr lvl="0"/>
            <a:endParaRPr lang="en-US" cap="all" smtClean="0">
              <a:latin typeface="Book Antiqua" pitchFamily="18" charset="0"/>
            </a:endParaRPr>
          </a:p>
          <a:p>
            <a:pPr lvl="0"/>
            <a:r>
              <a:rPr lang="en-US" cap="all" smtClean="0">
                <a:latin typeface="Book Antiqua" pitchFamily="18" charset="0"/>
              </a:rPr>
              <a:t>Order of Moratorium made by Adjudicating Authority;                                                                   - Start from Date of Admission of Application;</a:t>
            </a:r>
          </a:p>
          <a:p>
            <a:pPr lvl="0"/>
            <a:endParaRPr lang="en-US" cap="all" smtClean="0">
              <a:latin typeface="Book Antiqua" pitchFamily="18" charset="0"/>
            </a:endParaRPr>
          </a:p>
          <a:p>
            <a:pPr lvl="0"/>
            <a:endParaRPr lang="en-US" cap="all" smtClean="0">
              <a:latin typeface="Book Antiqua" pitchFamily="18" charset="0"/>
            </a:endParaRPr>
          </a:p>
          <a:p>
            <a:pPr lvl="0"/>
            <a:r>
              <a:rPr lang="en-US" cap="all" smtClean="0">
                <a:latin typeface="Book Antiqua" pitchFamily="18" charset="0"/>
              </a:rPr>
              <a:t>Cease to effect  – Date of Approval of Resolution Plan or Liquidation  Order .</a:t>
            </a:r>
          </a:p>
          <a:p>
            <a:pPr marL="914400" lvl="0" indent="-280988" algn="just">
              <a:spcBef>
                <a:spcPct val="20000"/>
              </a:spcBef>
              <a:buFontTx/>
              <a:buChar char="-"/>
              <a:defRPr/>
            </a:pPr>
            <a:endParaRPr lang="en-US" smtClean="0">
              <a:latin typeface="Book Antiqua" pitchFamily="18" charset="0"/>
            </a:endParaRPr>
          </a:p>
          <a:p>
            <a:pPr marL="914400" lvl="0" indent="-280988" algn="just">
              <a:spcBef>
                <a:spcPct val="20000"/>
              </a:spcBef>
              <a:buFontTx/>
              <a:buChar char="-"/>
              <a:defRPr/>
            </a:pPr>
            <a:endParaRPr lang="en-US" smtClean="0">
              <a:latin typeface="Comic Sans MS" pitchFamily="66" charset="0"/>
            </a:endParaRPr>
          </a:p>
          <a:p>
            <a:pPr marL="914400" lvl="0" indent="-280988" algn="just">
              <a:spcBef>
                <a:spcPct val="20000"/>
              </a:spcBef>
              <a:buFontTx/>
              <a:buChar char="-"/>
              <a:defRPr/>
            </a:pPr>
            <a:endParaRPr lang="en-US">
              <a:latin typeface="Comic Sans MS" pitchFamily="66" charset="0"/>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SARFAESI 2002</a:t>
            </a:r>
          </a:p>
        </p:txBody>
      </p:sp>
      <p:sp>
        <p:nvSpPr>
          <p:cNvPr id="3" name="Content Placeholder 2"/>
          <p:cNvSpPr>
            <a:spLocks noGrp="1"/>
          </p:cNvSpPr>
          <p:nvPr>
            <p:ph idx="1"/>
          </p:nvPr>
        </p:nvSpPr>
        <p:spPr/>
        <p:txBody>
          <a:bodyPr>
            <a:normAutofit/>
          </a:bodyPr>
          <a:lstStyle/>
          <a:p>
            <a:pPr>
              <a:buNone/>
            </a:pPr>
            <a:r>
              <a:rPr lang="en-US" sz="1800" b="1">
                <a:latin typeface="Arial" pitchFamily="34" charset="0"/>
                <a:cs typeface="Arial" pitchFamily="34" charset="0"/>
              </a:rPr>
              <a:t>CONSORTIUM</a:t>
            </a:r>
          </a:p>
          <a:p>
            <a:pPr>
              <a:buNone/>
            </a:pPr>
            <a:endParaRPr lang="en-US" sz="1800">
              <a:latin typeface="Arial" pitchFamily="34" charset="0"/>
              <a:cs typeface="Arial" pitchFamily="34" charset="0"/>
            </a:endParaRPr>
          </a:p>
          <a:p>
            <a:pPr>
              <a:spcBef>
                <a:spcPct val="50000"/>
              </a:spcBef>
              <a:buFont typeface="Wingdings" pitchFamily="2" charset="2"/>
              <a:buChar char="Ø"/>
            </a:pPr>
            <a:r>
              <a:rPr lang="en-US" sz="1800">
                <a:latin typeface="Arial" pitchFamily="34" charset="0"/>
                <a:cs typeface="Arial" pitchFamily="34" charset="0"/>
              </a:rPr>
              <a:t>LEADER- LARGEST EXPOSURE BANK SHOULD BE DESIGNATED AS SECURED CREDITOR FOR TAKING ACTION</a:t>
            </a:r>
            <a:r>
              <a:rPr lang="en-US" sz="1800" smtClean="0">
                <a:latin typeface="Arial" pitchFamily="34" charset="0"/>
                <a:cs typeface="Arial" pitchFamily="34" charset="0"/>
              </a:rPr>
              <a:t>.</a:t>
            </a:r>
          </a:p>
          <a:p>
            <a:pPr>
              <a:spcBef>
                <a:spcPct val="50000"/>
              </a:spcBef>
              <a:buFont typeface="Wingdings" pitchFamily="2" charset="2"/>
              <a:buChar char="Ø"/>
            </a:pPr>
            <a:endParaRPr lang="en-US" sz="1800">
              <a:latin typeface="Arial" pitchFamily="34" charset="0"/>
              <a:cs typeface="Arial" pitchFamily="34" charset="0"/>
            </a:endParaRPr>
          </a:p>
          <a:p>
            <a:pPr>
              <a:spcBef>
                <a:spcPct val="50000"/>
              </a:spcBef>
              <a:buFont typeface="Wingdings" pitchFamily="2" charset="2"/>
              <a:buChar char="Ø"/>
            </a:pPr>
            <a:r>
              <a:rPr lang="en-US" sz="1800">
                <a:latin typeface="Arial" pitchFamily="34" charset="0"/>
                <a:cs typeface="Arial" pitchFamily="34" charset="0"/>
              </a:rPr>
              <a:t>CONSENT FROM BANKERS WITH TOTAL MINIMUM EXPOSURE OF 60 %    MUST.(SECTION </a:t>
            </a:r>
            <a:r>
              <a:rPr lang="en-US" sz="1800" smtClean="0">
                <a:latin typeface="Arial" pitchFamily="34" charset="0"/>
                <a:cs typeface="Arial" pitchFamily="34" charset="0"/>
              </a:rPr>
              <a:t>13(9)AMENDED W.E.F.03.04.2013)</a:t>
            </a:r>
            <a:endParaRPr lang="en-US" sz="180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IBC 2016</a:t>
            </a:r>
            <a:endParaRPr lang="en-US"/>
          </a:p>
        </p:txBody>
      </p:sp>
      <p:sp>
        <p:nvSpPr>
          <p:cNvPr id="3" name="Content Placeholder 2"/>
          <p:cNvSpPr>
            <a:spLocks noGrp="1"/>
          </p:cNvSpPr>
          <p:nvPr>
            <p:ph idx="1"/>
          </p:nvPr>
        </p:nvSpPr>
        <p:spPr/>
        <p:txBody>
          <a:bodyPr/>
          <a:lstStyle/>
          <a:p>
            <a:r>
              <a:rPr lang="en-US" smtClean="0"/>
              <a:t>RECOVERY  RATE FOR  BORROWERS(Rs. CR)</a:t>
            </a:r>
          </a:p>
          <a:p>
            <a:r>
              <a:rPr lang="en-US" sz="2000" smtClean="0"/>
              <a:t>OUTSTANDINGS   1000&lt;      100 TO 1000  LESS THAN 100</a:t>
            </a:r>
          </a:p>
          <a:p>
            <a:r>
              <a:rPr lang="en-US" smtClean="0"/>
              <a:t>DRT                     10%           11%           22%   </a:t>
            </a:r>
          </a:p>
          <a:p>
            <a:r>
              <a:rPr lang="en-US" smtClean="0"/>
              <a:t>SARFAESI          20%           27%            59%</a:t>
            </a:r>
          </a:p>
          <a:p>
            <a:r>
              <a:rPr lang="en-US" smtClean="0"/>
              <a:t>IBC                      46 %           37%   </a:t>
            </a:r>
            <a:r>
              <a:rPr lang="en-US" sz="1400" smtClean="0"/>
              <a:t>DATA NOT AVAILABLE</a:t>
            </a:r>
          </a:p>
          <a:p>
            <a:endParaRPr lang="en-US" sz="1400" smtClean="0"/>
          </a:p>
          <a:p>
            <a:endParaRPr lang="en-US" sz="1400" smtClean="0"/>
          </a:p>
          <a:p>
            <a:endParaRPr lang="en-US" sz="1800" smtClean="0">
              <a:solidFill>
                <a:srgbClr val="FFFF00"/>
              </a:solidFill>
            </a:endParaRPr>
          </a:p>
          <a:p>
            <a:endParaRPr lang="en-US"/>
          </a:p>
        </p:txBody>
      </p:sp>
    </p:spTree>
  </p:cSld>
  <p:clrMapOvr>
    <a:masterClrMapping/>
  </p:clrMapOvr>
  <p:transition/>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IBC 2016</a:t>
            </a:r>
            <a:endParaRPr lang="en-US"/>
          </a:p>
        </p:txBody>
      </p:sp>
      <p:sp>
        <p:nvSpPr>
          <p:cNvPr id="3" name="Content Placeholder 2"/>
          <p:cNvSpPr>
            <a:spLocks noGrp="1"/>
          </p:cNvSpPr>
          <p:nvPr>
            <p:ph idx="1"/>
          </p:nvPr>
        </p:nvSpPr>
        <p:spPr/>
        <p:txBody>
          <a:bodyPr/>
          <a:lstStyle/>
          <a:p>
            <a:pPr algn="ctr">
              <a:buNone/>
            </a:pPr>
            <a:endParaRPr lang="en-US" smtClean="0"/>
          </a:p>
          <a:p>
            <a:pPr algn="ctr">
              <a:buNone/>
            </a:pPr>
            <a:endParaRPr lang="en-US" smtClean="0"/>
          </a:p>
          <a:p>
            <a:pPr algn="ctr">
              <a:buNone/>
            </a:pPr>
            <a:endParaRPr lang="en-US" smtClean="0"/>
          </a:p>
          <a:p>
            <a:pPr algn="ctr">
              <a:buNone/>
            </a:pPr>
            <a:endParaRPr lang="en-US" smtClean="0"/>
          </a:p>
          <a:p>
            <a:pPr algn="ctr">
              <a:buNone/>
            </a:pPr>
            <a:r>
              <a:rPr lang="en-US" sz="4800" smtClean="0"/>
              <a:t>THANK YOU</a:t>
            </a:r>
            <a:endParaRPr lang="en-US" sz="4800"/>
          </a:p>
        </p:txBody>
      </p:sp>
    </p:spTree>
  </p:cSld>
  <p:clrMapOvr>
    <a:masterClrMapping/>
  </p:clrMapOvr>
  <p:transition/>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685800" y="533400"/>
            <a:ext cx="7772400" cy="1600199"/>
          </a:xfrm>
        </p:spPr>
        <p:txBody>
          <a:bodyPr>
            <a:normAutofit/>
          </a:bodyPr>
          <a:lstStyle/>
          <a:p>
            <a:r>
              <a:rPr lang="en-US" sz="2800" smtClean="0"/>
              <a:t>PURCHASE OF NON BANKING ASSETS</a:t>
            </a:r>
            <a:endParaRPr lang="en-US" sz="2800"/>
          </a:p>
        </p:txBody>
      </p:sp>
      <p:sp>
        <p:nvSpPr>
          <p:cNvPr id="3" name="Subtitle 2"/>
          <p:cNvSpPr>
            <a:spLocks noGrp="1"/>
          </p:cNvSpPr>
          <p:nvPr>
            <p:ph type="subTitle" idx="1"/>
          </p:nvPr>
        </p:nvSpPr>
        <p:spPr>
          <a:xfrm>
            <a:off x="1371600" y="2209800"/>
            <a:ext cx="6400800" cy="4038600"/>
          </a:xfrm>
        </p:spPr>
        <p:txBody>
          <a:bodyPr>
            <a:normAutofit fontScale="77500" lnSpcReduction="20000"/>
          </a:bodyPr>
          <a:lstStyle/>
          <a:p>
            <a:endParaRPr lang="en-US" smtClean="0"/>
          </a:p>
          <a:p>
            <a:endParaRPr lang="en-US"/>
          </a:p>
          <a:p>
            <a:endParaRPr lang="en-US" smtClean="0"/>
          </a:p>
          <a:p>
            <a:r>
              <a:rPr lang="en-US" sz="5100" smtClean="0"/>
              <a:t>WEL COME </a:t>
            </a:r>
          </a:p>
          <a:p>
            <a:endParaRPr lang="en-US"/>
          </a:p>
          <a:p>
            <a:r>
              <a:rPr lang="en-US" sz="2900" smtClean="0"/>
              <a:t>PRESENTATION BY </a:t>
            </a:r>
          </a:p>
          <a:p>
            <a:r>
              <a:rPr lang="en-US" sz="2900" smtClean="0"/>
              <a:t>SHRI MOHAN KININGE, DGM(R), SBI</a:t>
            </a:r>
          </a:p>
          <a:p>
            <a:r>
              <a:rPr lang="en-US" sz="2900" smtClean="0"/>
              <a:t>NPA RECOVERY STRATEGIST, </a:t>
            </a:r>
          </a:p>
          <a:p>
            <a:r>
              <a:rPr lang="en-US" sz="2900" smtClean="0"/>
              <a:t>CONSULTANT &amp; FACULTY</a:t>
            </a:r>
          </a:p>
          <a:p>
            <a:r>
              <a:rPr lang="en-US" sz="2900" smtClean="0"/>
              <a:t>9049878618-9403689153</a:t>
            </a:r>
          </a:p>
          <a:p>
            <a:r>
              <a:rPr lang="en-US" sz="2900" smtClean="0"/>
              <a:t>mgk3591@gmail.com</a:t>
            </a:r>
            <a:endParaRPr lang="en-US" sz="2900"/>
          </a:p>
        </p:txBody>
      </p:sp>
    </p:spTree>
  </p:cSld>
  <p:clrMapOvr>
    <a:masterClrMapping/>
  </p:clrMapOvr>
  <p:transition/>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800" smtClean="0"/>
              <a:t>PURCHASE OF NON BANKING ASSETS</a:t>
            </a:r>
            <a:endParaRPr lang="en-US" sz="2800"/>
          </a:p>
        </p:txBody>
      </p:sp>
      <p:sp>
        <p:nvSpPr>
          <p:cNvPr id="3" name="Content Placeholder 2"/>
          <p:cNvSpPr>
            <a:spLocks noGrp="1"/>
          </p:cNvSpPr>
          <p:nvPr>
            <p:ph idx="1"/>
          </p:nvPr>
        </p:nvSpPr>
        <p:spPr/>
        <p:txBody>
          <a:bodyPr>
            <a:normAutofit/>
          </a:bodyPr>
          <a:lstStyle/>
          <a:p>
            <a:pPr algn="ctr">
              <a:buNone/>
            </a:pPr>
            <a:r>
              <a:rPr lang="en-US" sz="2400"/>
              <a:t>PRECAUTIONS TO BE TAKEN WHILE PURCHASING NON BANKING ASSETS BY THE COOPERATIVE BANKS(SECURED </a:t>
            </a:r>
            <a:r>
              <a:rPr lang="en-US" sz="2400" smtClean="0"/>
              <a:t>CREDITOR)                                                                             (</a:t>
            </a:r>
            <a:r>
              <a:rPr lang="en-US" sz="2400"/>
              <a:t>UNDER SARFAESI ACT 2002, </a:t>
            </a:r>
            <a:endParaRPr lang="en-US" sz="2400" smtClean="0"/>
          </a:p>
          <a:p>
            <a:pPr algn="ctr">
              <a:buNone/>
            </a:pPr>
            <a:r>
              <a:rPr lang="en-US" sz="2400" smtClean="0"/>
              <a:t>SECTION </a:t>
            </a:r>
            <a:r>
              <a:rPr lang="en-US" sz="2400"/>
              <a:t>5-A, 5-B &amp; 5-C</a:t>
            </a:r>
            <a:r>
              <a:rPr lang="en-US" sz="2400" smtClean="0"/>
              <a:t>)</a:t>
            </a:r>
          </a:p>
          <a:p>
            <a:pPr lvl="0"/>
            <a:r>
              <a:rPr lang="en-US" sz="2400"/>
              <a:t>Please check all the laid down Sections and Rules as per SARFAESI Act, 2002 are followed in the stages of  </a:t>
            </a:r>
          </a:p>
          <a:p>
            <a:pPr lvl="0"/>
            <a:r>
              <a:rPr lang="en-US" sz="2400"/>
              <a:t>Classification of account as NPA, </a:t>
            </a:r>
          </a:p>
          <a:p>
            <a:pPr lvl="0"/>
            <a:r>
              <a:rPr lang="en-US" sz="2400"/>
              <a:t>Outstanding Norms,  </a:t>
            </a:r>
          </a:p>
        </p:txBody>
      </p:sp>
    </p:spTree>
  </p:cSld>
  <p:clrMapOvr>
    <a:masterClrMapping/>
  </p:clrMapOvr>
  <p:transition/>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800" smtClean="0"/>
              <a:t>PURCHASE OF NON BANKING ASSETS</a:t>
            </a:r>
            <a:endParaRPr lang="en-US" sz="2800"/>
          </a:p>
        </p:txBody>
      </p:sp>
      <p:sp>
        <p:nvSpPr>
          <p:cNvPr id="3" name="Content Placeholder 2"/>
          <p:cNvSpPr>
            <a:spLocks noGrp="1"/>
          </p:cNvSpPr>
          <p:nvPr>
            <p:ph idx="1"/>
          </p:nvPr>
        </p:nvSpPr>
        <p:spPr/>
        <p:txBody>
          <a:bodyPr>
            <a:normAutofit/>
          </a:bodyPr>
          <a:lstStyle/>
          <a:p>
            <a:pPr lvl="0"/>
            <a:r>
              <a:rPr lang="en-US" sz="2400" smtClean="0"/>
              <a:t>Demand Notice under Section 13(2)is served within limitation period(documents are to be checked once again properly  including mortgage), </a:t>
            </a:r>
          </a:p>
          <a:p>
            <a:pPr lvl="0"/>
            <a:r>
              <a:rPr lang="en-US" sz="2400" smtClean="0"/>
              <a:t>Reply to borrowers objection letter sent within stipulated period of 15 days.</a:t>
            </a:r>
          </a:p>
          <a:p>
            <a:pPr lvl="0"/>
            <a:r>
              <a:rPr lang="en-US" sz="2400" smtClean="0"/>
              <a:t>For critical borrowers/guarantors Caveat is filed for possession process in DRT/HC.</a:t>
            </a:r>
            <a:endParaRPr lang="en-US" sz="2400"/>
          </a:p>
        </p:txBody>
      </p:sp>
    </p:spTree>
  </p:cSld>
  <p:clrMapOvr>
    <a:masterClrMapping/>
  </p:clrMapOvr>
  <p:transition/>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800" smtClean="0"/>
              <a:t>PURCHASE OF NON BANKING ASSETS</a:t>
            </a:r>
            <a:endParaRPr lang="en-US" sz="2800"/>
          </a:p>
        </p:txBody>
      </p:sp>
      <p:sp>
        <p:nvSpPr>
          <p:cNvPr id="3" name="Content Placeholder 2"/>
          <p:cNvSpPr>
            <a:spLocks noGrp="1"/>
          </p:cNvSpPr>
          <p:nvPr>
            <p:ph idx="1"/>
          </p:nvPr>
        </p:nvSpPr>
        <p:spPr/>
        <p:txBody>
          <a:bodyPr>
            <a:normAutofit/>
          </a:bodyPr>
          <a:lstStyle/>
          <a:p>
            <a:pPr lvl="0"/>
            <a:r>
              <a:rPr lang="en-US" sz="2400" smtClean="0"/>
              <a:t>Symbolic or Physical possession(with DM,s or CJM’s  help as per Section 14) is taken strictly as per act and rules after 60 days are over from the date of serving Demand Notice to borrower/guarantor.(opportunity was given to the borrower/guarantor for handing over of peaceful possession of secured assets before taking forceful possession under Section 14) Video shooting of the possession process is safely kept in the the computer.</a:t>
            </a:r>
          </a:p>
          <a:p>
            <a:pPr lvl="0"/>
            <a:r>
              <a:rPr lang="en-US" sz="2400" smtClean="0"/>
              <a:t>Possession Notice published within stipulated period of 7 days (in two news papers National &amp; Local vernacular), </a:t>
            </a:r>
          </a:p>
        </p:txBody>
      </p:sp>
    </p:spTree>
  </p:cSld>
  <p:clrMapOvr>
    <a:masterClrMapping/>
  </p:clrMapOvr>
  <p:transition/>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800" smtClean="0"/>
              <a:t>PURCHASE OF NON BANKING ASSETS</a:t>
            </a:r>
            <a:endParaRPr lang="en-US" sz="2800"/>
          </a:p>
        </p:txBody>
      </p:sp>
      <p:sp>
        <p:nvSpPr>
          <p:cNvPr id="3" name="Content Placeholder 2"/>
          <p:cNvSpPr>
            <a:spLocks noGrp="1"/>
          </p:cNvSpPr>
          <p:nvPr>
            <p:ph idx="1"/>
          </p:nvPr>
        </p:nvSpPr>
        <p:spPr/>
        <p:txBody>
          <a:bodyPr>
            <a:normAutofit/>
          </a:bodyPr>
          <a:lstStyle/>
          <a:p>
            <a:pPr lvl="0"/>
            <a:r>
              <a:rPr lang="en-US" sz="2400" smtClean="0"/>
              <a:t>Copies of everything given to the borrower/guarantor.( Possession Notice, Panchnama, Inventories etc.)</a:t>
            </a:r>
          </a:p>
          <a:p>
            <a:pPr lvl="0"/>
            <a:r>
              <a:rPr lang="en-US" sz="2400" smtClean="0"/>
              <a:t>Reserve Price is decided by the Committee nominated by the Board of Directors, </a:t>
            </a:r>
          </a:p>
          <a:p>
            <a:pPr lvl="0"/>
            <a:r>
              <a:rPr lang="en-US" sz="2400" smtClean="0"/>
              <a:t>For critical borrowers/guarantors Caveat is filed in DRT/HC for sale  process.</a:t>
            </a:r>
          </a:p>
          <a:p>
            <a:pPr lvl="0"/>
            <a:r>
              <a:rPr lang="en-US" sz="2400" smtClean="0"/>
              <a:t>Sale notice of 30 days was served on Borrower/Guarantor properly, as final opportunity to close the account within 30 days.</a:t>
            </a:r>
            <a:endParaRPr lang="en-US" sz="2400"/>
          </a:p>
        </p:txBody>
      </p:sp>
    </p:spTree>
  </p:cSld>
  <p:clrMapOvr>
    <a:masterClrMapping/>
  </p:clrMapOvr>
  <p:transition/>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800" smtClean="0"/>
              <a:t>PURCHASE OF NON BANKING ASSETS</a:t>
            </a:r>
            <a:endParaRPr lang="en-US" sz="2800"/>
          </a:p>
        </p:txBody>
      </p:sp>
      <p:sp>
        <p:nvSpPr>
          <p:cNvPr id="3" name="Content Placeholder 2"/>
          <p:cNvSpPr>
            <a:spLocks noGrp="1"/>
          </p:cNvSpPr>
          <p:nvPr>
            <p:ph idx="1"/>
          </p:nvPr>
        </p:nvSpPr>
        <p:spPr/>
        <p:txBody>
          <a:bodyPr>
            <a:normAutofit/>
          </a:bodyPr>
          <a:lstStyle/>
          <a:p>
            <a:pPr lvl="0"/>
            <a:r>
              <a:rPr lang="en-US" sz="2400" smtClean="0"/>
              <a:t>After over of these  30 days period,  first auction notice of 30 days  is published in the two leading news papers( National &amp; Local vernacular).</a:t>
            </a:r>
          </a:p>
          <a:p>
            <a:pPr lvl="0">
              <a:buNone/>
            </a:pPr>
            <a:endParaRPr lang="en-US" sz="2400" smtClean="0"/>
          </a:p>
          <a:p>
            <a:pPr lvl="0"/>
            <a:r>
              <a:rPr lang="en-US" sz="2400" smtClean="0"/>
              <a:t>Please check the borrower/guarantor has not filed the SA in DRT under Section 17 of SARFAESI Act within 45 days of the possession, in case filed we have properly filed our say in the matter and check there is no stay granted by the DRT.</a:t>
            </a:r>
          </a:p>
        </p:txBody>
      </p:sp>
    </p:spTree>
  </p:cSld>
  <p:clrMapOvr>
    <a:masterClrMapping/>
  </p:clrMapOvr>
  <p:transition/>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800" smtClean="0"/>
              <a:t>PURCHASE OF NON BANKING ASSETS</a:t>
            </a:r>
            <a:endParaRPr lang="en-US" sz="2800"/>
          </a:p>
        </p:txBody>
      </p:sp>
      <p:sp>
        <p:nvSpPr>
          <p:cNvPr id="3" name="Content Placeholder 2"/>
          <p:cNvSpPr>
            <a:spLocks noGrp="1"/>
          </p:cNvSpPr>
          <p:nvPr>
            <p:ph idx="1"/>
          </p:nvPr>
        </p:nvSpPr>
        <p:spPr/>
        <p:txBody>
          <a:bodyPr/>
          <a:lstStyle/>
          <a:p>
            <a:pPr lvl="0"/>
            <a:r>
              <a:rPr lang="en-US" sz="2400" smtClean="0"/>
              <a:t>Copies of all publications  and auction notices are sent to borrower/guarantor,</a:t>
            </a:r>
          </a:p>
          <a:p>
            <a:pPr lvl="0"/>
            <a:r>
              <a:rPr lang="en-US" sz="2400" smtClean="0"/>
              <a:t> Auction notice pasted on the asset to be sold, </a:t>
            </a:r>
          </a:p>
          <a:p>
            <a:pPr lvl="0"/>
            <a:r>
              <a:rPr lang="en-US" sz="2400" smtClean="0"/>
              <a:t>First auction was conducted properly(on 31</a:t>
            </a:r>
            <a:r>
              <a:rPr lang="en-US" sz="2400" baseline="30000" smtClean="0"/>
              <a:t>st</a:t>
            </a:r>
            <a:r>
              <a:rPr lang="en-US" sz="2400" smtClean="0"/>
              <a:t> day of auction notice) and the necessary records are kept properly, </a:t>
            </a:r>
          </a:p>
          <a:p>
            <a:pPr lvl="0"/>
            <a:r>
              <a:rPr lang="en-US" sz="2400" smtClean="0"/>
              <a:t>First auction was  failed for want of bidders for  more than Reserve Price. </a:t>
            </a:r>
          </a:p>
          <a:p>
            <a:pPr>
              <a:buNone/>
            </a:pPr>
            <a:endParaRPr lang="en-US"/>
          </a:p>
        </p:txBody>
      </p:sp>
    </p:spTree>
  </p:cSld>
  <p:clrMapOvr>
    <a:masterClrMapping/>
  </p:clrMapOvr>
  <p:transition/>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800" smtClean="0"/>
              <a:t>PURCHASE OF NON BANKING ASSETS</a:t>
            </a:r>
            <a:endParaRPr lang="en-US" sz="2800"/>
          </a:p>
        </p:txBody>
      </p:sp>
      <p:sp>
        <p:nvSpPr>
          <p:cNvPr id="3" name="Content Placeholder 2"/>
          <p:cNvSpPr>
            <a:spLocks noGrp="1"/>
          </p:cNvSpPr>
          <p:nvPr>
            <p:ph idx="1"/>
          </p:nvPr>
        </p:nvSpPr>
        <p:spPr/>
        <p:txBody>
          <a:bodyPr>
            <a:normAutofit/>
          </a:bodyPr>
          <a:lstStyle/>
          <a:p>
            <a:pPr lvl="0"/>
            <a:r>
              <a:rPr lang="en-US" sz="2400" smtClean="0"/>
              <a:t>The auction register everything is noted.</a:t>
            </a:r>
          </a:p>
          <a:p>
            <a:pPr lvl="0">
              <a:buNone/>
            </a:pPr>
            <a:endParaRPr lang="en-US" sz="2400" smtClean="0"/>
          </a:p>
          <a:p>
            <a:pPr lvl="0"/>
            <a:r>
              <a:rPr lang="en-US" sz="2400" smtClean="0"/>
              <a:t>Then a detailed note was put up to the Board of Directors asking the permission to participate in next auction for purchase of the Secured Asset as NBA, in case in the next auction also no bidders came for more than Reserve Price. </a:t>
            </a:r>
          </a:p>
          <a:p>
            <a:pPr lvl="0">
              <a:buNone/>
            </a:pPr>
            <a:endParaRPr lang="en-US" sz="2400" smtClean="0"/>
          </a:p>
          <a:p>
            <a:pPr lvl="0"/>
            <a:r>
              <a:rPr lang="en-US" sz="2400" smtClean="0"/>
              <a:t>Then the Board of Directors have approved the note and passed the resolution and nominated another officer(excluding Authorised Officer) for bidding, </a:t>
            </a:r>
          </a:p>
          <a:p>
            <a:endParaRPr lang="en-US"/>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SARFAESI 2002</a:t>
            </a:r>
          </a:p>
        </p:txBody>
      </p:sp>
      <p:sp>
        <p:nvSpPr>
          <p:cNvPr id="3" name="Content Placeholder 2"/>
          <p:cNvSpPr>
            <a:spLocks noGrp="1"/>
          </p:cNvSpPr>
          <p:nvPr>
            <p:ph idx="1"/>
          </p:nvPr>
        </p:nvSpPr>
        <p:spPr/>
        <p:txBody>
          <a:bodyPr>
            <a:normAutofit/>
          </a:bodyPr>
          <a:lstStyle/>
          <a:p>
            <a:pPr>
              <a:spcBef>
                <a:spcPct val="50000"/>
              </a:spcBef>
              <a:buFont typeface="Wingdings" pitchFamily="2" charset="2"/>
              <a:buChar char="Ø"/>
            </a:pPr>
            <a:r>
              <a:rPr lang="en-US" sz="1800" b="1">
                <a:latin typeface="Arial" pitchFamily="34" charset="0"/>
              </a:rPr>
              <a:t>AUTHORITY STRUCTURE</a:t>
            </a:r>
          </a:p>
          <a:p>
            <a:pPr>
              <a:spcBef>
                <a:spcPct val="50000"/>
              </a:spcBef>
              <a:buFont typeface="Wingdings" pitchFamily="2" charset="2"/>
              <a:buChar char="Ø"/>
            </a:pPr>
            <a:endParaRPr lang="en-US" sz="1800">
              <a:latin typeface="Arial" pitchFamily="34" charset="0"/>
            </a:endParaRPr>
          </a:p>
          <a:p>
            <a:pPr>
              <a:spcBef>
                <a:spcPct val="50000"/>
              </a:spcBef>
              <a:buFont typeface="Wingdings" pitchFamily="2" charset="2"/>
              <a:buChar char="Ø"/>
            </a:pPr>
            <a:r>
              <a:rPr lang="en-US" sz="1800">
                <a:latin typeface="Arial" pitchFamily="34" charset="0"/>
              </a:rPr>
              <a:t>AUTHORISED OFFICER – SCALE IV &amp; ABOVE</a:t>
            </a:r>
            <a:r>
              <a:rPr lang="en-US" sz="1800" smtClean="0">
                <a:latin typeface="Arial" pitchFamily="34" charset="0"/>
              </a:rPr>
              <a:t>.</a:t>
            </a:r>
          </a:p>
          <a:p>
            <a:pPr>
              <a:spcBef>
                <a:spcPct val="50000"/>
              </a:spcBef>
              <a:buFont typeface="Wingdings" pitchFamily="2" charset="2"/>
              <a:buChar char="Ø"/>
            </a:pPr>
            <a:endParaRPr lang="en-US" sz="1800">
              <a:latin typeface="Arial" pitchFamily="34" charset="0"/>
            </a:endParaRPr>
          </a:p>
          <a:p>
            <a:pPr>
              <a:spcBef>
                <a:spcPct val="50000"/>
              </a:spcBef>
              <a:buFont typeface="Wingdings" pitchFamily="2" charset="2"/>
              <a:buChar char="Ø"/>
            </a:pPr>
            <a:r>
              <a:rPr lang="en-US" sz="1800">
                <a:latin typeface="Arial" pitchFamily="34" charset="0"/>
              </a:rPr>
              <a:t>BANKS BOARDS HAVE DISCRETION TO DELEGATE AND AUTHORISE ANY OFFICER, BUT IF ANY OFFICER LESS THAN SCALE IV IS AUTHORISED THEN THAT OFFICER  SHOULD HAVE COPY OF BOARD RESOLUTION AUTHORISING HIM/HER.(R2(a))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800" smtClean="0"/>
              <a:t>PURCHASE OF NON BANKING ASSETS</a:t>
            </a:r>
            <a:endParaRPr lang="en-US" sz="2800"/>
          </a:p>
        </p:txBody>
      </p:sp>
      <p:sp>
        <p:nvSpPr>
          <p:cNvPr id="3" name="Content Placeholder 2"/>
          <p:cNvSpPr>
            <a:spLocks noGrp="1"/>
          </p:cNvSpPr>
          <p:nvPr>
            <p:ph idx="1"/>
          </p:nvPr>
        </p:nvSpPr>
        <p:spPr/>
        <p:txBody>
          <a:bodyPr>
            <a:normAutofit/>
          </a:bodyPr>
          <a:lstStyle/>
          <a:p>
            <a:pPr lvl="0"/>
            <a:r>
              <a:rPr lang="en-US" sz="2400" smtClean="0"/>
              <a:t>The borrower/ guarantor was given an opportunity with notice of 15 days to close the account or bring the buyers in next auction.</a:t>
            </a:r>
          </a:p>
          <a:p>
            <a:pPr lvl="0"/>
            <a:r>
              <a:rPr lang="en-US" sz="2400" smtClean="0"/>
              <a:t> After over of these 15 days period next auction notice of 15 days  is published as per laid down norms, The copies of auction notice sent to the borrower/guarantor with request to bring the maximum bidders &amp; pasted on the assets.</a:t>
            </a:r>
          </a:p>
          <a:p>
            <a:pPr lvl="0"/>
            <a:r>
              <a:rPr lang="en-US" sz="2400" smtClean="0"/>
              <a:t> in the  next auction after opening the bids (bidding on 16</a:t>
            </a:r>
            <a:r>
              <a:rPr lang="en-US" sz="2400" baseline="30000" smtClean="0"/>
              <a:t>th</a:t>
            </a:r>
            <a:r>
              <a:rPr lang="en-US" sz="2400" smtClean="0"/>
              <a:t> day) it is realized that either the bids are less than Reserve Price or no bidder, </a:t>
            </a:r>
          </a:p>
        </p:txBody>
      </p:sp>
    </p:spTree>
  </p:cSld>
  <p:clrMapOvr>
    <a:masterClrMapping/>
  </p:clrMapOvr>
  <p:transition/>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800" smtClean="0"/>
              <a:t>PURCHASE OF NON BANKING ASSETS</a:t>
            </a:r>
            <a:endParaRPr lang="en-US" sz="2800"/>
          </a:p>
        </p:txBody>
      </p:sp>
      <p:sp>
        <p:nvSpPr>
          <p:cNvPr id="3" name="Content Placeholder 2"/>
          <p:cNvSpPr>
            <a:spLocks noGrp="1"/>
          </p:cNvSpPr>
          <p:nvPr>
            <p:ph idx="1"/>
          </p:nvPr>
        </p:nvSpPr>
        <p:spPr/>
        <p:txBody>
          <a:bodyPr>
            <a:noAutofit/>
          </a:bodyPr>
          <a:lstStyle/>
          <a:p>
            <a:pPr lvl="0"/>
            <a:r>
              <a:rPr lang="en-US" sz="2400" smtClean="0"/>
              <a:t>Before taking final decision of purchase property as NBA, please explore the possibility of reduction in the Reserve Price by following all the laid down rules and procedure ( giving 15 days notice to the borrower/guarantor, waiting for 15 days, then in the next auction you can reduce the Reserve  Price. Even after reducing the Reserve Price if the bids are less than  Reserve Price or no bidders, then in the next auction bank can purchase the property  for price above the reduced Reserve Price by following the above and below stated procedure.</a:t>
            </a:r>
          </a:p>
          <a:p>
            <a:pPr lvl="0"/>
            <a:r>
              <a:rPr lang="en-US" sz="2400" smtClean="0"/>
              <a:t>Then this nominated officer will be submitting the bid above Reserve Price with 10%  bid amount.(Debit to Suspense A/c. Credit to to Drafts account)</a:t>
            </a:r>
          </a:p>
        </p:txBody>
      </p:sp>
    </p:spTree>
  </p:cSld>
  <p:clrMapOvr>
    <a:masterClrMapping/>
  </p:clrMapOvr>
  <p:transition/>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800" smtClean="0"/>
              <a:t>PURCHASE OF NON BANKING ASSETS</a:t>
            </a:r>
            <a:endParaRPr lang="en-US" sz="2800"/>
          </a:p>
        </p:txBody>
      </p:sp>
      <p:sp>
        <p:nvSpPr>
          <p:cNvPr id="3" name="Content Placeholder 2"/>
          <p:cNvSpPr>
            <a:spLocks noGrp="1"/>
          </p:cNvSpPr>
          <p:nvPr>
            <p:ph idx="1"/>
          </p:nvPr>
        </p:nvSpPr>
        <p:spPr/>
        <p:txBody>
          <a:bodyPr>
            <a:normAutofit lnSpcReduction="10000"/>
          </a:bodyPr>
          <a:lstStyle/>
          <a:p>
            <a:pPr lvl="0"/>
            <a:r>
              <a:rPr lang="en-US" sz="2400" smtClean="0"/>
              <a:t>All the records will be written properly.</a:t>
            </a:r>
          </a:p>
          <a:p>
            <a:pPr lvl="0">
              <a:buNone/>
            </a:pPr>
            <a:endParaRPr lang="en-US" sz="2400" smtClean="0"/>
          </a:p>
          <a:p>
            <a:pPr lvl="0"/>
            <a:r>
              <a:rPr lang="en-US" sz="2400" smtClean="0"/>
              <a:t>The bank will pay the 25% of the bid amount within 24 hours and remaining 75% within 15 days. (Debit to Suspense A/c. and credit to drafts account, the draft to be issued in name of loan account)</a:t>
            </a:r>
          </a:p>
          <a:p>
            <a:pPr lvl="0">
              <a:buNone/>
            </a:pPr>
            <a:endParaRPr lang="en-US" sz="2400" smtClean="0"/>
          </a:p>
          <a:p>
            <a:pPr lvl="0"/>
            <a:r>
              <a:rPr lang="en-US" sz="2400" smtClean="0"/>
              <a:t>The Sale Certificate will be registered with Sub Registrar of that area. Initially all the Secured Assets will be purchased as Non Banking Assets only. Then comfortably you can decide,  out these assets which properties the Bank  want to purchase for use of the bank.</a:t>
            </a:r>
          </a:p>
        </p:txBody>
      </p:sp>
    </p:spTree>
  </p:cSld>
  <p:clrMapOvr>
    <a:masterClrMapping/>
  </p:clrMapOvr>
  <p:transition/>
  <p:timing/>
</p:sld>
</file>

<file path=ppt/slides/slide9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800" smtClean="0"/>
              <a:t>PURCHASE OF NON BANKING ASSETS</a:t>
            </a:r>
            <a:endParaRPr lang="en-US" sz="2800"/>
          </a:p>
        </p:txBody>
      </p:sp>
      <p:sp>
        <p:nvSpPr>
          <p:cNvPr id="3" name="Content Placeholder 2"/>
          <p:cNvSpPr>
            <a:spLocks noGrp="1"/>
          </p:cNvSpPr>
          <p:nvPr>
            <p:ph idx="1"/>
          </p:nvPr>
        </p:nvSpPr>
        <p:spPr/>
        <p:txBody>
          <a:bodyPr>
            <a:normAutofit/>
          </a:bodyPr>
          <a:lstStyle/>
          <a:p>
            <a:pPr lvl="0"/>
            <a:r>
              <a:rPr lang="en-US" sz="2400" smtClean="0"/>
              <a:t>The stamp duty, registration and TDS if any applicable will be paid by the bank.(Debit to Suspense A/c. &amp; Credit to draft account or govt. account)</a:t>
            </a:r>
          </a:p>
          <a:p>
            <a:pPr lvl="0">
              <a:buNone/>
            </a:pPr>
            <a:endParaRPr lang="en-US" sz="2400" smtClean="0"/>
          </a:p>
          <a:p>
            <a:pPr lvl="0"/>
            <a:r>
              <a:rPr lang="en-US" sz="2400" smtClean="0"/>
              <a:t>Please check  your all charges, expenses are recovered(if not recovered now debit loan a/c) &amp;  dues are to be paid for local taxes, Mahadiscom, Any other liability. Pay by debit to Suspense A/c  and credit to drafts account.)</a:t>
            </a:r>
          </a:p>
          <a:p>
            <a:pPr>
              <a:buNone/>
            </a:pPr>
            <a:endParaRPr lang="en-US" sz="2400"/>
          </a:p>
        </p:txBody>
      </p:sp>
    </p:spTree>
  </p:cSld>
  <p:clrMapOvr>
    <a:masterClrMapping/>
  </p:clrMapOvr>
  <p:transition/>
  <p:timing/>
</p:sld>
</file>

<file path=ppt/slides/slide9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800" smtClean="0"/>
              <a:t>PURCHASE OF NON BANKING ASSETS</a:t>
            </a:r>
            <a:endParaRPr lang="en-US" sz="2800"/>
          </a:p>
        </p:txBody>
      </p:sp>
      <p:sp>
        <p:nvSpPr>
          <p:cNvPr id="3" name="Content Placeholder 2"/>
          <p:cNvSpPr>
            <a:spLocks noGrp="1"/>
          </p:cNvSpPr>
          <p:nvPr>
            <p:ph idx="1"/>
          </p:nvPr>
        </p:nvSpPr>
        <p:spPr/>
        <p:txBody>
          <a:bodyPr>
            <a:normAutofit lnSpcReduction="10000"/>
          </a:bodyPr>
          <a:lstStyle/>
          <a:p>
            <a:pPr lvl="0"/>
            <a:r>
              <a:rPr lang="en-US" sz="2600" smtClean="0"/>
              <a:t>The bank will be debiting the total amount(Purchase price, expenses and charges if any +stamp duty+ Misc liabilities paid)  to Non Banking Assets Account and  will be crediting  Suspense A/c for reversing of  entries. The  amount of purchase price will be (the draft)Bid amount +stamp duty, +misc. liabilities paid. Only Bid amount will be credited to loan account.</a:t>
            </a:r>
          </a:p>
          <a:p>
            <a:pPr lvl="0"/>
            <a:r>
              <a:rPr lang="en-US" sz="2600" smtClean="0"/>
              <a:t>If surplus  amount is available first book unrealized interest then still surplus remains,  it will be refunded to the owner of asset either owner or guarantor within 15 days.</a:t>
            </a:r>
          </a:p>
          <a:p>
            <a:endParaRPr lang="en-US"/>
          </a:p>
        </p:txBody>
      </p:sp>
    </p:spTree>
  </p:cSld>
  <p:clrMapOvr>
    <a:masterClrMapping/>
  </p:clrMapOvr>
  <p:transition/>
  <p:timing/>
</p:sld>
</file>

<file path=ppt/slides/slide9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800" smtClean="0"/>
              <a:t>PURCHASE OF NON BANKING ASSETS</a:t>
            </a:r>
            <a:br>
              <a:rPr lang="en-US" sz="2800" smtClean="0"/>
            </a:br>
            <a:endParaRPr lang="en-US" sz="2800"/>
          </a:p>
        </p:txBody>
      </p:sp>
      <p:sp>
        <p:nvSpPr>
          <p:cNvPr id="3" name="Content Placeholder 2"/>
          <p:cNvSpPr>
            <a:spLocks noGrp="1"/>
          </p:cNvSpPr>
          <p:nvPr>
            <p:ph idx="1"/>
          </p:nvPr>
        </p:nvSpPr>
        <p:spPr/>
        <p:txBody>
          <a:bodyPr>
            <a:normAutofit/>
          </a:bodyPr>
          <a:lstStyle/>
          <a:p>
            <a:pPr lvl="0"/>
            <a:r>
              <a:rPr lang="en-US" sz="2400" smtClean="0"/>
              <a:t>If shortfall is there then we will continue our legal remedies against the borrower/guarantor as usual even for unapplied interest</a:t>
            </a:r>
          </a:p>
          <a:p>
            <a:pPr lvl="0"/>
            <a:r>
              <a:rPr lang="en-US" sz="2400" smtClean="0"/>
              <a:t>A detailed note will be put up to Board of Directors, the Board of Directors will be approving and confirming the action.</a:t>
            </a:r>
          </a:p>
          <a:p>
            <a:pPr lvl="0"/>
            <a:r>
              <a:rPr lang="en-US" sz="2400" smtClean="0">
                <a:solidFill>
                  <a:srgbClr val="FFC000"/>
                </a:solidFill>
              </a:rPr>
              <a:t>CARE NOT TO REVERSE THE PROVISION.</a:t>
            </a:r>
          </a:p>
          <a:p>
            <a:pPr lvl="0"/>
            <a:r>
              <a:rPr lang="en-US" sz="2400" smtClean="0">
                <a:solidFill>
                  <a:srgbClr val="FFC000"/>
                </a:solidFill>
              </a:rPr>
              <a:t>FULL 100% PROVISION EQUIVALENT TO THE COST OF ACQUISITION OF THE NBA TO BE PROVIDED   IN THE NEXT 7 YEARS.</a:t>
            </a:r>
          </a:p>
        </p:txBody>
      </p:sp>
    </p:spTree>
  </p:cSld>
  <p:clrMapOvr>
    <a:masterClrMapping/>
  </p:clrMapOvr>
  <p:transition/>
  <p:timing/>
</p:sld>
</file>

<file path=ppt/slides/slide9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800" smtClean="0"/>
              <a:t>PURCHASE OF NON BANKING ASSETS</a:t>
            </a:r>
            <a:br>
              <a:rPr lang="en-US" sz="2800" smtClean="0"/>
            </a:br>
            <a:endParaRPr lang="en-US" sz="2800"/>
          </a:p>
        </p:txBody>
      </p:sp>
      <p:sp>
        <p:nvSpPr>
          <p:cNvPr id="3" name="Content Placeholder 2"/>
          <p:cNvSpPr>
            <a:spLocks noGrp="1"/>
          </p:cNvSpPr>
          <p:nvPr>
            <p:ph idx="1"/>
          </p:nvPr>
        </p:nvSpPr>
        <p:spPr/>
        <p:txBody>
          <a:bodyPr>
            <a:normAutofit/>
          </a:bodyPr>
          <a:lstStyle/>
          <a:p>
            <a:pPr lvl="0"/>
            <a:r>
              <a:rPr lang="en-US" sz="2400" smtClean="0"/>
              <a:t>The acquisition report will be sent to RBI for information.</a:t>
            </a:r>
          </a:p>
          <a:p>
            <a:pPr lvl="0">
              <a:buNone/>
            </a:pPr>
            <a:endParaRPr lang="en-US" sz="2400" smtClean="0"/>
          </a:p>
          <a:p>
            <a:pPr lvl="0"/>
            <a:r>
              <a:rPr lang="en-US" sz="2400" smtClean="0"/>
              <a:t>All the details will be written in the NBA Register duly signed by the CEO and next Authority. To be checked by the Chairman.</a:t>
            </a:r>
          </a:p>
          <a:p>
            <a:pPr lvl="0">
              <a:buNone/>
            </a:pPr>
            <a:endParaRPr lang="en-US" sz="2400" smtClean="0"/>
          </a:p>
          <a:p>
            <a:pPr lvl="0"/>
            <a:r>
              <a:rPr lang="en-US" sz="2400" smtClean="0"/>
              <a:t>Now bank can try for selling these properties. In the next 7 years or after permission from RBI  maximum 12 years from the date of purchase.</a:t>
            </a:r>
          </a:p>
          <a:p>
            <a:endParaRPr lang="en-US" sz="2400"/>
          </a:p>
        </p:txBody>
      </p:sp>
    </p:spTree>
  </p:cSld>
  <p:clrMapOvr>
    <a:masterClrMapping/>
  </p:clrMapOvr>
  <p:transition/>
  <p:timing/>
</p:sld>
</file>

<file path=ppt/slides/slide9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800" smtClean="0"/>
              <a:t>PURCHASE OF NON BANKING ASSETS</a:t>
            </a:r>
            <a:br>
              <a:rPr lang="en-US" sz="2800" smtClean="0"/>
            </a:br>
            <a:endParaRPr lang="en-US" sz="2800"/>
          </a:p>
        </p:txBody>
      </p:sp>
      <p:sp>
        <p:nvSpPr>
          <p:cNvPr id="3" name="Content Placeholder 2"/>
          <p:cNvSpPr>
            <a:spLocks noGrp="1"/>
          </p:cNvSpPr>
          <p:nvPr>
            <p:ph idx="1"/>
          </p:nvPr>
        </p:nvSpPr>
        <p:spPr/>
        <p:txBody>
          <a:bodyPr>
            <a:normAutofit/>
          </a:bodyPr>
          <a:lstStyle/>
          <a:p>
            <a:pPr lvl="0"/>
            <a:r>
              <a:rPr lang="en-US" sz="2400" smtClean="0"/>
              <a:t>Out of above property any property bank is interested in purchasing for the use of the bank.</a:t>
            </a:r>
          </a:p>
          <a:p>
            <a:pPr lvl="0"/>
            <a:endParaRPr lang="en-US" sz="2400" smtClean="0"/>
          </a:p>
          <a:p>
            <a:pPr lvl="0"/>
            <a:r>
              <a:rPr lang="en-US" sz="2400" smtClean="0"/>
              <a:t>First check the building fund provision.</a:t>
            </a:r>
          </a:p>
          <a:p>
            <a:pPr lvl="0"/>
            <a:endParaRPr lang="en-US" sz="2400" smtClean="0"/>
          </a:p>
          <a:p>
            <a:pPr lvl="0"/>
            <a:r>
              <a:rPr lang="en-US" sz="2400" smtClean="0"/>
              <a:t>If sufficient building fund is available, then put an application to the DDR for permission.</a:t>
            </a:r>
          </a:p>
          <a:p>
            <a:endParaRPr lang="en-US" sz="2400"/>
          </a:p>
        </p:txBody>
      </p:sp>
    </p:spTree>
  </p:cSld>
  <p:clrMapOvr>
    <a:masterClrMapping/>
  </p:clrMapOvr>
  <p:transition/>
  <p:timing/>
</p:sld>
</file>

<file path=ppt/slides/slide9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br>
              <a:rPr lang="en-US" sz="4400" smtClean="0"/>
            </a:br>
            <a:r>
              <a:rPr lang="en-US" sz="3100" smtClean="0"/>
              <a:t>PURCHASE OF NON BANKING ASSETS</a:t>
            </a:r>
            <a:br>
              <a:rPr lang="en-US" sz="4400" smtClean="0"/>
            </a:br>
            <a:endParaRPr lang="en-US"/>
          </a:p>
        </p:txBody>
      </p:sp>
      <p:sp>
        <p:nvSpPr>
          <p:cNvPr id="3" name="Content Placeholder 2"/>
          <p:cNvSpPr>
            <a:spLocks noGrp="1"/>
          </p:cNvSpPr>
          <p:nvPr>
            <p:ph idx="1"/>
          </p:nvPr>
        </p:nvSpPr>
        <p:spPr/>
        <p:txBody>
          <a:bodyPr>
            <a:normAutofit/>
          </a:bodyPr>
          <a:lstStyle/>
          <a:p>
            <a:pPr lvl="0"/>
            <a:r>
              <a:rPr lang="en-US" sz="2400" smtClean="0"/>
              <a:t>After getting the permission from DDR debit to Fixed Assets account and credit to NBA account.(Now it will be Banking Asset).</a:t>
            </a:r>
          </a:p>
          <a:p>
            <a:pPr lvl="0">
              <a:buNone/>
            </a:pPr>
            <a:endParaRPr lang="en-US" sz="2400" smtClean="0"/>
          </a:p>
          <a:p>
            <a:pPr lvl="0"/>
            <a:r>
              <a:rPr lang="en-US" sz="2400" smtClean="0"/>
              <a:t>Report acquisition of asset  for banks use to the RBI.</a:t>
            </a:r>
          </a:p>
          <a:p>
            <a:pPr lvl="0">
              <a:buNone/>
            </a:pPr>
            <a:endParaRPr lang="en-US" sz="2400" smtClean="0"/>
          </a:p>
          <a:p>
            <a:pPr lvl="0"/>
            <a:r>
              <a:rPr lang="en-US" sz="2400" smtClean="0"/>
              <a:t>Put up in the Annual General Meeting for ratification.(if in ealier AGM permission is already obtained then it is for information only.)</a:t>
            </a:r>
          </a:p>
          <a:p>
            <a:pPr>
              <a:buNone/>
            </a:pPr>
            <a:r>
              <a:rPr lang="en-US" sz="2400" smtClean="0"/>
              <a:t> </a:t>
            </a:r>
          </a:p>
        </p:txBody>
      </p:sp>
    </p:spTree>
  </p:cSld>
  <p:clrMapOvr>
    <a:masterClrMapping/>
  </p:clrMapOvr>
  <p:transition/>
  <p:timing/>
</p:sld>
</file>

<file path=ppt/slides/slide9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400" smtClean="0"/>
              <a:t>PURCHASE OF NON BANKING ASSETS</a:t>
            </a:r>
            <a:endParaRPr lang="en-US" sz="2400"/>
          </a:p>
        </p:txBody>
      </p:sp>
      <p:sp>
        <p:nvSpPr>
          <p:cNvPr id="3" name="Content Placeholder 2"/>
          <p:cNvSpPr>
            <a:spLocks noGrp="1"/>
          </p:cNvSpPr>
          <p:nvPr>
            <p:ph idx="1"/>
          </p:nvPr>
        </p:nvSpPr>
        <p:spPr/>
        <p:txBody>
          <a:bodyPr/>
          <a:lstStyle/>
          <a:p>
            <a:pPr>
              <a:buNone/>
            </a:pPr>
            <a:endParaRPr lang="en-US" smtClean="0"/>
          </a:p>
          <a:p>
            <a:pPr>
              <a:buNone/>
            </a:pPr>
            <a:endParaRPr lang="en-US" smtClean="0"/>
          </a:p>
          <a:p>
            <a:pPr algn="ctr">
              <a:buNone/>
            </a:pPr>
            <a:r>
              <a:rPr lang="en-US" sz="4000" smtClean="0"/>
              <a:t>THANK YOU</a:t>
            </a:r>
            <a:endParaRPr lang="en-US" sz="4000"/>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21.03.14"/>
  <p:tag name="AS_TITLE" val="Aspose.Slides for .NET 2.0"/>
  <p:tag name="AS_VERSION" val="21.3"/>
</p:tagLst>
</file>

<file path=ppt/theme/_rels/theme2.xml.rels>&#65279;<?xml version="1.0" encoding="utf-8" standalone="yes"?><Relationships xmlns="http://schemas.openxmlformats.org/package/2006/relationships"><Relationship Id="rId1" Type="http://schemas.openxmlformats.org/officeDocument/2006/relationships/image" Target="../media/image1.jpeg" /></Relationships>
</file>

<file path=ppt/theme/_rels/theme3.xml.rels>&#65279;<?xml version="1.0" encoding="utf-8" standalone="yes"?><Relationships xmlns="http://schemas.openxmlformats.org/package/2006/relationships"><Relationship Id="rId1" Type="http://schemas.openxmlformats.org/officeDocument/2006/relationships/image" Target="../media/image1.jpeg" /></Relationships>
</file>

<file path=ppt/theme/_rels/theme4.xml.rels>&#65279;<?xml version="1.0" encoding="utf-8" standalone="yes"?><Relationships xmlns="http://schemas.openxmlformats.org/package/2006/relationships"><Relationship Id="rId1" Type="http://schemas.openxmlformats.org/officeDocument/2006/relationships/image" Target="../media/image1.jpeg" /></Relationships>
</file>

<file path=ppt/theme/_rels/theme5.xml.rels>&#65279;<?xml version="1.0" encoding="utf-8" standalone="yes"?><Relationships xmlns="http://schemas.openxmlformats.org/package/2006/relationships"><Relationship Id="rId1" Type="http://schemas.openxmlformats.org/officeDocument/2006/relationships/image" Target="../media/image1.jpeg" /></Relationships>
</file>

<file path=ppt/theme/_rels/theme6.xml.rels>&#65279;<?xml version="1.0" encoding="utf-8" standalone="yes"?><Relationships xmlns="http://schemas.openxmlformats.org/package/2006/relationships"><Relationship Id="rId1" Type="http://schemas.openxmlformats.org/officeDocument/2006/relationships/image" Target="../media/image2.jpeg" /></Relationships>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r="http://schemas.openxmlformats.org/officeDocument/2006/relationships"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Arial" pitchFamily="34" charset="0"/>
        <a:cs typeface="Arial" pitchFamily="34" charset="0"/>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Arial" pitchFamily="34" charset="0"/>
        <a:cs typeface="Arial" pitchFamily="34" charset="0"/>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r:embed="rId1">
            <a:duotone>
              <a:schemeClr val="phClr">
                <a:shade val="3000"/>
                <a:satMod val="110000"/>
              </a:schemeClr>
              <a:schemeClr val="phClr">
                <a:tint val="60000"/>
                <a:satMod val="425000"/>
              </a:schemeClr>
            </a:duotone>
          </a:blip>
          <a:stretch>
            <a:fillRect/>
          </a:stretch>
        </a:blipFill>
      </a:bgFillStyleLst>
    </a:fmtScheme>
  </a:themeElements>
  <a:objectDefaults/>
</a:theme>
</file>

<file path=ppt/theme/theme3.xml><?xml version="1.0" encoding="utf-8"?>
<a:theme xmlns:r="http://schemas.openxmlformats.org/officeDocument/2006/relationships"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Arial" pitchFamily="34" charset="0"/>
        <a:cs typeface="Arial" pitchFamily="34" charset="0"/>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Arial" pitchFamily="34" charset="0"/>
        <a:cs typeface="Arial" pitchFamily="34" charset="0"/>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r:embed="rId1">
            <a:duotone>
              <a:schemeClr val="phClr">
                <a:shade val="3000"/>
                <a:satMod val="110000"/>
              </a:schemeClr>
              <a:schemeClr val="phClr">
                <a:tint val="60000"/>
                <a:satMod val="425000"/>
              </a:schemeClr>
            </a:duotone>
          </a:blip>
          <a:stretch>
            <a:fillRect/>
          </a:stretch>
        </a:blipFill>
      </a:bgFillStyleLst>
    </a:fmtScheme>
  </a:themeElements>
  <a:objectDefaults/>
</a:theme>
</file>

<file path=ppt/theme/theme4.xml><?xml version="1.0" encoding="utf-8"?>
<a:theme xmlns:r="http://schemas.openxmlformats.org/officeDocument/2006/relationships"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Arial" pitchFamily="34" charset="0"/>
        <a:cs typeface="Arial" pitchFamily="34" charset="0"/>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Arial" pitchFamily="34" charset="0"/>
        <a:cs typeface="Arial" pitchFamily="34" charset="0"/>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r:embed="rId1">
            <a:duotone>
              <a:schemeClr val="phClr">
                <a:shade val="3000"/>
                <a:satMod val="110000"/>
              </a:schemeClr>
              <a:schemeClr val="phClr">
                <a:tint val="60000"/>
                <a:satMod val="425000"/>
              </a:schemeClr>
            </a:duotone>
          </a:blip>
          <a:stretch>
            <a:fillRect/>
          </a:stretch>
        </a:blipFill>
      </a:bgFillStyleLst>
    </a:fmtScheme>
  </a:themeElements>
  <a:objectDefaults/>
</a:theme>
</file>

<file path=ppt/theme/theme5.xml><?xml version="1.0" encoding="utf-8"?>
<a:theme xmlns:r="http://schemas.openxmlformats.org/officeDocument/2006/relationships"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Arial" pitchFamily="34" charset="0"/>
        <a:cs typeface="Arial" pitchFamily="34" charset="0"/>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Arial" pitchFamily="34" charset="0"/>
        <a:cs typeface="Arial" pitchFamily="34" charset="0"/>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r:embed="rId1">
            <a:duotone>
              <a:schemeClr val="phClr">
                <a:shade val="3000"/>
                <a:satMod val="110000"/>
              </a:schemeClr>
              <a:schemeClr val="phClr">
                <a:tint val="60000"/>
                <a:satMod val="425000"/>
              </a:schemeClr>
            </a:duotone>
          </a:blip>
          <a:stretch>
            <a:fillRect/>
          </a:stretch>
        </a:blipFill>
      </a:bgFillStyleLst>
    </a:fmtScheme>
  </a:themeElements>
  <a:objectDefaults/>
</a:theme>
</file>

<file path=ppt/theme/theme6.xml><?xml version="1.0" encoding="utf-8"?>
<a:theme xmlns:r="http://schemas.openxmlformats.org/officeDocument/2006/relationships"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Arial" pitchFamily="34" charset="0"/>
        <a:cs typeface="Arial" pitchFamily="34" charset="0"/>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Arial" pitchFamily="34" charset="0"/>
        <a:cs typeface="Arial" pitchFamily="34" charset="0"/>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r:embed="rId1">
            <a:duotone>
              <a:schemeClr val="phClr">
                <a:shade val="800"/>
                <a:satMod val="150000"/>
              </a:schemeClr>
              <a:schemeClr val="phClr">
                <a:tint val="80000"/>
                <a:satMod val="150000"/>
              </a:schemeClr>
            </a:duotone>
          </a:blip>
          <a:tile tx="0" ty="0" sx="75000" sy="75000" flip="none" algn="tl"/>
        </a:blipFill>
      </a:bgFillStyleLst>
    </a:fmtScheme>
  </a:themeElements>
  <a:objectDefaults/>
</a:theme>
</file>

<file path=ppt/theme/theme7.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606</Paragraphs>
  <Slides>120</Slides>
  <Notes>1</Notes>
  <TotalTime>1</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120</vt:i4>
      </vt:variant>
    </vt:vector>
  </HeadingPairs>
  <TitlesOfParts>
    <vt:vector baseType="lpstr" size="131">
      <vt:lpstr>Arial</vt:lpstr>
      <vt:lpstr>Calibri</vt:lpstr>
      <vt:lpstr>Wingdings 2</vt:lpstr>
      <vt:lpstr>Wingdings</vt:lpstr>
      <vt:lpstr>Wingdings 3</vt:lpstr>
      <vt:lpstr>Lucida Sans</vt:lpstr>
      <vt:lpstr>Book Antiqua</vt:lpstr>
      <vt:lpstr>Times New Roman</vt:lpstr>
      <vt:lpstr>Comic Sans MS</vt:lpstr>
      <vt:lpstr>Verdana</vt:lpstr>
      <vt:lpstr>Office Theme</vt:lpstr>
      <vt:lpstr>SARFAESI 2002SECURITISATION AND RECONSTRUCTION OF FINANCIAL ASSETS AND ENFORCEMENT OF SECURITY INTEREST 2002 </vt:lpstr>
      <vt:lpstr>SARFAESI 2002</vt:lpstr>
      <vt:lpstr>SARFAESI 2002</vt:lpstr>
      <vt:lpstr>SARFAESI 2002</vt:lpstr>
      <vt:lpstr>SARFAESI 2002</vt:lpstr>
      <vt:lpstr>SARFAESI 2002</vt:lpstr>
      <vt:lpstr>SARFAESI 2002</vt:lpstr>
      <vt:lpstr>SARFAESI 2002</vt:lpstr>
      <vt:lpstr>SARFAESI 2002</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2002: STEP BY STEP ACTIONS POINTS</vt:lpstr>
      <vt:lpstr>SARFAESI ACT SECTION 26B AMENDMERNTS EFFECTIVE FROM 24.01.2020</vt:lpstr>
      <vt:lpstr>SARFAESI 2002: STEP BY STEP ACTIONS POINTS</vt:lpstr>
      <vt:lpstr>HAND BOOK ON ENFORCEMENT OF SECURITY INTEREST</vt:lpstr>
      <vt:lpstr>HAND BOOK ON ENFORCEMENT OF SECURITY INTEREST</vt:lpstr>
      <vt:lpstr>HAND BOOK ON ENFORCEMENT OF SECURITY INTEREST</vt:lpstr>
      <vt:lpstr>HAND BOOK ON ENFORCEMENT OF SECURITY INTERESTORDER FORM</vt:lpstr>
      <vt:lpstr>HAND BOOK ON ENFORCEMENT OF SECURITY INTERESTORDER FORM</vt:lpstr>
      <vt:lpstr>HAND BOOK ON ENFORCEMENT OF SECURITY INTERESTORDER FORM</vt:lpstr>
      <vt:lpstr>SARFAESI 2002</vt:lpstr>
      <vt:lpstr>ENFORCEMENT OF SECURITY INTEREST AND RECOVERY OF DEBTS LAWS AND MISCELLANEOUS PROVISIONS(AMENDMENT) 2016</vt:lpstr>
      <vt:lpstr>AMENDMENTS TO RDDBFI(DRT)ACT 1993</vt:lpstr>
      <vt:lpstr>AMENDMENTS TO RDDBFI(DRT)ACT 1993</vt:lpstr>
      <vt:lpstr>AMENDMENTS TO RDDBFI(DRT)ACT 1993</vt:lpstr>
      <vt:lpstr>AMENDMENTS TO RDDBFI(DRT)ACT 1993</vt:lpstr>
      <vt:lpstr>AMENDMENTS TO RDDBFI(DRT)ACT 1993</vt:lpstr>
      <vt:lpstr>AMENDMENTS TO RDDBFI(DRT)ACT 1993</vt:lpstr>
      <vt:lpstr>AMENDMENTS TO RDDBFI(DRT)ACT 1993</vt:lpstr>
      <vt:lpstr>DRT PRACTICAL ISSUES.</vt:lpstr>
      <vt:lpstr>DRT PRACTICAL ISSUES</vt:lpstr>
      <vt:lpstr>AMENDMENTS TO RDDBFI(DRT)ACT 1993</vt:lpstr>
      <vt:lpstr>IBC2016</vt:lpstr>
      <vt:lpstr>IBC 2016</vt:lpstr>
      <vt:lpstr>IBC 2016</vt:lpstr>
      <vt:lpstr>IBC 2016</vt:lpstr>
      <vt:lpstr>IBC2016</vt:lpstr>
      <vt:lpstr>IBC 2016</vt:lpstr>
      <vt:lpstr>IBC 2016</vt:lpstr>
      <vt:lpstr>IBC 2016</vt:lpstr>
      <vt:lpstr>IBC 2016</vt:lpstr>
      <vt:lpstr>IBC 2016</vt:lpstr>
      <vt:lpstr>IBC 2016</vt:lpstr>
      <vt:lpstr>IBC 2016</vt:lpstr>
      <vt:lpstr>IBC 2016</vt:lpstr>
      <vt:lpstr>IBC 2016</vt:lpstr>
      <vt:lpstr>IBC 2016</vt:lpstr>
      <vt:lpstr>IBC 2016</vt:lpstr>
      <vt:lpstr>IBC 2016</vt:lpstr>
      <vt:lpstr>IBC 2016</vt:lpstr>
      <vt:lpstr>PURCHASE OF NON BANKING ASSETS</vt:lpstr>
      <vt:lpstr>PURCHASE OF NON BANKING ASSETS</vt:lpstr>
      <vt:lpstr>PURCHASE OF NON BANKING ASSETS</vt:lpstr>
      <vt:lpstr>PURCHASE OF NON BANKING ASSETS</vt:lpstr>
      <vt:lpstr>PURCHASE OF NON BANKING ASSETS</vt:lpstr>
      <vt:lpstr>PURCHASE OF NON BANKING ASSETS</vt:lpstr>
      <vt:lpstr>PURCHASE OF NON BANKING ASSETS</vt:lpstr>
      <vt:lpstr>PURCHASE OF NON BANKING ASSETS</vt:lpstr>
      <vt:lpstr>PURCHASE OF NON BANKING ASSETS</vt:lpstr>
      <vt:lpstr>PURCHASE OF NON BANKING ASSETS</vt:lpstr>
      <vt:lpstr>PURCHASE OF NON BANKING ASSETS</vt:lpstr>
      <vt:lpstr>PURCHASE OF NON BANKING ASSETS</vt:lpstr>
      <vt:lpstr>PURCHASE OF NON BANKING ASSETS</vt:lpstr>
      <vt:lpstr>PURCHASE OF NON BANKING ASSETS</vt:lpstr>
      <vt:lpstr>PURCHASE OF NON BANKING ASSETS</vt:lpstr>
      <vt:lpstr>PURCHASE OF NON BANKING ASSETS</vt:lpstr>
      <vt:lpstr>PURCHASE OF NON BANKING ASSETS</vt:lpstr>
      <vt:lpstr>PURCHASE OF NON BANKING ASSETS</vt:lpstr>
      <vt:lpstr>NEGOTIABLE INSTRUMENTS ACT 1881SECTION 138 TO 148ANOTHER SHARP WEAPON FOR NPA RECOVERY</vt:lpstr>
      <vt:lpstr> OBJECTS</vt:lpstr>
      <vt:lpstr>N.I. ACT SECTION 138</vt:lpstr>
      <vt:lpstr>N.I. ACT SECTION138</vt:lpstr>
      <vt:lpstr>N.I.ACT SECTION 139</vt:lpstr>
      <vt:lpstr>N.I. ACT SECTION 140</vt:lpstr>
      <vt:lpstr>N.I. SECTION 141</vt:lpstr>
      <vt:lpstr>N. I. SECTION 142</vt:lpstr>
      <vt:lpstr>N.I. ACT SECTION 143</vt:lpstr>
      <vt:lpstr>N. I. ACT SECTION 143 A(W.E.F 01.09.2018)</vt:lpstr>
      <vt:lpstr>N. I. ACT 143A CONTD.</vt:lpstr>
      <vt:lpstr>N. I. ACT SECTION 144</vt:lpstr>
      <vt:lpstr>N. I. ACT  SECTION 145</vt:lpstr>
      <vt:lpstr>N. I. ACT SECTION 146</vt:lpstr>
      <vt:lpstr>N. I. ACT SECTION 147</vt:lpstr>
      <vt:lpstr>N. I. ACT SECTION 148W.E.F. 01.09.2018</vt:lpstr>
      <vt:lpstr>N. I . ACT SECTION 148 CONTD.</vt:lpstr>
      <vt:lpstr>ACTION POINTS FOR THE BRANCH MANAGERS</vt:lpstr>
      <vt:lpstr>ACTION POINTS FOR THE BRANCH MANAGERS</vt:lpstr>
      <vt:lpstr>ACTION POINTS FOR THE BRANCH MANAGERS</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2021-10-20T03:31:48.216</cp:lastPrinted>
  <dcterms:created xsi:type="dcterms:W3CDTF">2021-10-20T03:31:48Z</dcterms:created>
  <dcterms:modified xsi:type="dcterms:W3CDTF">2021-10-20T03:31:54Z</dcterms:modified>
</cp:coreProperties>
</file>